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8"/>
  </p:notesMasterIdLst>
  <p:sldIdLst>
    <p:sldId id="257" r:id="rId2"/>
    <p:sldId id="258" r:id="rId3"/>
    <p:sldId id="473" r:id="rId4"/>
    <p:sldId id="499" r:id="rId5"/>
    <p:sldId id="476" r:id="rId6"/>
    <p:sldId id="496" r:id="rId7"/>
    <p:sldId id="477" r:id="rId8"/>
    <p:sldId id="478" r:id="rId9"/>
    <p:sldId id="547" r:id="rId10"/>
    <p:sldId id="530" r:id="rId11"/>
    <p:sldId id="528" r:id="rId12"/>
    <p:sldId id="529" r:id="rId13"/>
    <p:sldId id="533" r:id="rId14"/>
    <p:sldId id="480" r:id="rId15"/>
    <p:sldId id="527" r:id="rId16"/>
    <p:sldId id="532" r:id="rId17"/>
    <p:sldId id="534" r:id="rId18"/>
    <p:sldId id="486" r:id="rId19"/>
    <p:sldId id="518" r:id="rId20"/>
    <p:sldId id="541" r:id="rId21"/>
    <p:sldId id="487" r:id="rId22"/>
    <p:sldId id="488" r:id="rId23"/>
    <p:sldId id="490" r:id="rId24"/>
    <p:sldId id="457" r:id="rId25"/>
    <p:sldId id="459" r:id="rId26"/>
    <p:sldId id="542" r:id="rId27"/>
    <p:sldId id="548" r:id="rId28"/>
    <p:sldId id="549" r:id="rId29"/>
    <p:sldId id="543" r:id="rId30"/>
    <p:sldId id="448" r:id="rId31"/>
    <p:sldId id="449" r:id="rId32"/>
    <p:sldId id="450" r:id="rId33"/>
    <p:sldId id="545" r:id="rId34"/>
    <p:sldId id="482" r:id="rId35"/>
    <p:sldId id="451" r:id="rId36"/>
    <p:sldId id="485" r:id="rId37"/>
    <p:sldId id="535" r:id="rId38"/>
    <p:sldId id="483" r:id="rId39"/>
    <p:sldId id="536" r:id="rId40"/>
    <p:sldId id="484" r:id="rId41"/>
    <p:sldId id="503" r:id="rId42"/>
    <p:sldId id="454" r:id="rId43"/>
    <p:sldId id="537" r:id="rId44"/>
    <p:sldId id="538" r:id="rId45"/>
    <p:sldId id="539" r:id="rId46"/>
    <p:sldId id="540" r:id="rId47"/>
    <p:sldId id="461" r:id="rId48"/>
    <p:sldId id="510" r:id="rId49"/>
    <p:sldId id="508" r:id="rId50"/>
    <p:sldId id="526" r:id="rId51"/>
    <p:sldId id="556" r:id="rId52"/>
    <p:sldId id="557" r:id="rId53"/>
    <p:sldId id="558" r:id="rId54"/>
    <p:sldId id="466" r:id="rId55"/>
    <p:sldId id="463" r:id="rId56"/>
    <p:sldId id="464" r:id="rId57"/>
    <p:sldId id="553" r:id="rId58"/>
    <p:sldId id="555" r:id="rId59"/>
    <p:sldId id="470" r:id="rId60"/>
    <p:sldId id="513" r:id="rId61"/>
    <p:sldId id="550" r:id="rId62"/>
    <p:sldId id="521" r:id="rId63"/>
    <p:sldId id="515" r:id="rId64"/>
    <p:sldId id="481" r:id="rId65"/>
    <p:sldId id="519" r:id="rId66"/>
    <p:sldId id="520" r:id="rId6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5501" autoAdjust="0"/>
  </p:normalViewPr>
  <p:slideViewPr>
    <p:cSldViewPr>
      <p:cViewPr varScale="1">
        <p:scale>
          <a:sx n="113" d="100"/>
          <a:sy n="113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89DC6-6FC2-4C8A-9362-E15332906128}" type="doc">
      <dgm:prSet loTypeId="urn:microsoft.com/office/officeart/2005/8/layout/pyramid3" loCatId="pyramid" qsTypeId="urn:microsoft.com/office/officeart/2005/8/quickstyle/simple1" qsCatId="simple" csTypeId="urn:microsoft.com/office/officeart/2005/8/colors/accent5_3" csCatId="accent5" phldr="1"/>
      <dgm:spPr/>
    </dgm:pt>
    <dgm:pt modelId="{BBD642BF-601C-4177-8612-4752803BE9CD}">
      <dgm:prSet phldrT="[Texte]" custT="1"/>
      <dgm:spPr/>
      <dgm:t>
        <a:bodyPr/>
        <a:lstStyle/>
        <a:p>
          <a:r>
            <a:rPr lang="fr-FR" sz="4800" dirty="0">
              <a:solidFill>
                <a:schemeClr val="bg1"/>
              </a:solidFill>
            </a:rPr>
            <a:t>Titre</a:t>
          </a:r>
          <a:endParaRPr lang="fr-FR" sz="3400" dirty="0">
            <a:solidFill>
              <a:schemeClr val="bg1"/>
            </a:solidFill>
          </a:endParaRPr>
        </a:p>
      </dgm:t>
    </dgm:pt>
    <dgm:pt modelId="{A1E72831-A4BA-4992-A096-A53C3D807990}" type="parTrans" cxnId="{20D15F69-D00E-4E70-A94D-AE99C76D9FB3}">
      <dgm:prSet/>
      <dgm:spPr/>
      <dgm:t>
        <a:bodyPr/>
        <a:lstStyle/>
        <a:p>
          <a:endParaRPr lang="fr-FR"/>
        </a:p>
      </dgm:t>
    </dgm:pt>
    <dgm:pt modelId="{A3EC9ECA-0CAF-4AB8-AD73-CFC43C3AF1C8}" type="sibTrans" cxnId="{20D15F69-D00E-4E70-A94D-AE99C76D9FB3}">
      <dgm:prSet/>
      <dgm:spPr/>
      <dgm:t>
        <a:bodyPr/>
        <a:lstStyle/>
        <a:p>
          <a:endParaRPr lang="fr-FR"/>
        </a:p>
      </dgm:t>
    </dgm:pt>
    <dgm:pt modelId="{597879CF-8635-4A4C-914B-7234AD4B637B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Chapeau</a:t>
          </a:r>
        </a:p>
      </dgm:t>
    </dgm:pt>
    <dgm:pt modelId="{F2ABE500-B9EF-4C80-9579-4A1F2D9539FC}" type="parTrans" cxnId="{596858F8-904E-4E52-9631-9B48AE9349D0}">
      <dgm:prSet/>
      <dgm:spPr/>
      <dgm:t>
        <a:bodyPr/>
        <a:lstStyle/>
        <a:p>
          <a:endParaRPr lang="fr-FR"/>
        </a:p>
      </dgm:t>
    </dgm:pt>
    <dgm:pt modelId="{FB74BCDD-A963-4937-AD16-1D57300146B5}" type="sibTrans" cxnId="{596858F8-904E-4E52-9631-9B48AE9349D0}">
      <dgm:prSet/>
      <dgm:spPr/>
      <dgm:t>
        <a:bodyPr/>
        <a:lstStyle/>
        <a:p>
          <a:endParaRPr lang="fr-FR"/>
        </a:p>
      </dgm:t>
    </dgm:pt>
    <dgm:pt modelId="{5F760FD4-38BE-4CA9-A95E-FF0D8AF11EB6}">
      <dgm:prSet phldrT="[Texte]" custT="1"/>
      <dgm:spPr/>
      <dgm:t>
        <a:bodyPr/>
        <a:lstStyle/>
        <a:p>
          <a:r>
            <a:rPr lang="fr-FR" sz="1800" dirty="0">
              <a:solidFill>
                <a:schemeClr val="bg1"/>
              </a:solidFill>
            </a:rPr>
            <a:t>Texte</a:t>
          </a:r>
          <a:endParaRPr lang="fr-FR" sz="3400" dirty="0">
            <a:solidFill>
              <a:schemeClr val="bg1"/>
            </a:solidFill>
          </a:endParaRPr>
        </a:p>
      </dgm:t>
    </dgm:pt>
    <dgm:pt modelId="{52857FDB-50BE-48C2-9F17-29E4C10F9510}" type="parTrans" cxnId="{53847614-9DA8-4E99-8196-3F16DE8B1800}">
      <dgm:prSet/>
      <dgm:spPr/>
      <dgm:t>
        <a:bodyPr/>
        <a:lstStyle/>
        <a:p>
          <a:endParaRPr lang="fr-FR"/>
        </a:p>
      </dgm:t>
    </dgm:pt>
    <dgm:pt modelId="{BBA5D31A-3748-4ED2-8E75-C5BFB1A378B4}" type="sibTrans" cxnId="{53847614-9DA8-4E99-8196-3F16DE8B1800}">
      <dgm:prSet/>
      <dgm:spPr/>
      <dgm:t>
        <a:bodyPr/>
        <a:lstStyle/>
        <a:p>
          <a:endParaRPr lang="fr-FR"/>
        </a:p>
      </dgm:t>
    </dgm:pt>
    <dgm:pt modelId="{D161617B-1CB2-4D5E-ABC0-D868CC75C4B7}" type="pres">
      <dgm:prSet presAssocID="{42489DC6-6FC2-4C8A-9362-E15332906128}" presName="Name0" presStyleCnt="0">
        <dgm:presLayoutVars>
          <dgm:dir/>
          <dgm:animLvl val="lvl"/>
          <dgm:resizeHandles val="exact"/>
        </dgm:presLayoutVars>
      </dgm:prSet>
      <dgm:spPr/>
    </dgm:pt>
    <dgm:pt modelId="{F238BA49-1F3D-47C5-945D-91452918B3AD}" type="pres">
      <dgm:prSet presAssocID="{BBD642BF-601C-4177-8612-4752803BE9CD}" presName="Name8" presStyleCnt="0"/>
      <dgm:spPr/>
    </dgm:pt>
    <dgm:pt modelId="{DE533D38-6887-4C0B-8316-6B4330F33B57}" type="pres">
      <dgm:prSet presAssocID="{BBD642BF-601C-4177-8612-4752803BE9CD}" presName="level" presStyleLbl="node1" presStyleIdx="0" presStyleCnt="3" custLinFactNeighborX="-22462">
        <dgm:presLayoutVars>
          <dgm:chMax val="1"/>
          <dgm:bulletEnabled val="1"/>
        </dgm:presLayoutVars>
      </dgm:prSet>
      <dgm:spPr/>
    </dgm:pt>
    <dgm:pt modelId="{3A60E7B3-A0DF-4807-B75F-EEDDDD49E847}" type="pres">
      <dgm:prSet presAssocID="{BBD642BF-601C-4177-8612-4752803BE9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B7C0FB-B426-4491-B3F6-9E4DEDB3253D}" type="pres">
      <dgm:prSet presAssocID="{597879CF-8635-4A4C-914B-7234AD4B637B}" presName="Name8" presStyleCnt="0"/>
      <dgm:spPr/>
    </dgm:pt>
    <dgm:pt modelId="{05468C3D-DA88-482E-BC8D-AAC73670E7F4}" type="pres">
      <dgm:prSet presAssocID="{597879CF-8635-4A4C-914B-7234AD4B637B}" presName="level" presStyleLbl="node1" presStyleIdx="1" presStyleCnt="3">
        <dgm:presLayoutVars>
          <dgm:chMax val="1"/>
          <dgm:bulletEnabled val="1"/>
        </dgm:presLayoutVars>
      </dgm:prSet>
      <dgm:spPr/>
    </dgm:pt>
    <dgm:pt modelId="{7BF3CF74-75AE-4FA1-ADE0-0CD16269EA74}" type="pres">
      <dgm:prSet presAssocID="{597879CF-8635-4A4C-914B-7234AD4B63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3F55DA-51A0-4390-BCF7-22B68884DB93}" type="pres">
      <dgm:prSet presAssocID="{5F760FD4-38BE-4CA9-A95E-FF0D8AF11EB6}" presName="Name8" presStyleCnt="0"/>
      <dgm:spPr/>
    </dgm:pt>
    <dgm:pt modelId="{83D8888D-AC9C-4BCA-96B6-639CBE4E629D}" type="pres">
      <dgm:prSet presAssocID="{5F760FD4-38BE-4CA9-A95E-FF0D8AF11EB6}" presName="level" presStyleLbl="node1" presStyleIdx="2" presStyleCnt="3">
        <dgm:presLayoutVars>
          <dgm:chMax val="1"/>
          <dgm:bulletEnabled val="1"/>
        </dgm:presLayoutVars>
      </dgm:prSet>
      <dgm:spPr/>
    </dgm:pt>
    <dgm:pt modelId="{4EF9CA45-7596-4F00-88E4-760E906E2F3B}" type="pres">
      <dgm:prSet presAssocID="{5F760FD4-38BE-4CA9-A95E-FF0D8AF11E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3847614-9DA8-4E99-8196-3F16DE8B1800}" srcId="{42489DC6-6FC2-4C8A-9362-E15332906128}" destId="{5F760FD4-38BE-4CA9-A95E-FF0D8AF11EB6}" srcOrd="2" destOrd="0" parTransId="{52857FDB-50BE-48C2-9F17-29E4C10F9510}" sibTransId="{BBA5D31A-3748-4ED2-8E75-C5BFB1A378B4}"/>
    <dgm:cxn modelId="{20D15F69-D00E-4E70-A94D-AE99C76D9FB3}" srcId="{42489DC6-6FC2-4C8A-9362-E15332906128}" destId="{BBD642BF-601C-4177-8612-4752803BE9CD}" srcOrd="0" destOrd="0" parTransId="{A1E72831-A4BA-4992-A096-A53C3D807990}" sibTransId="{A3EC9ECA-0CAF-4AB8-AD73-CFC43C3AF1C8}"/>
    <dgm:cxn modelId="{16427776-FBCD-4E4F-B045-51FD7DC33F89}" type="presOf" srcId="{597879CF-8635-4A4C-914B-7234AD4B637B}" destId="{7BF3CF74-75AE-4FA1-ADE0-0CD16269EA74}" srcOrd="1" destOrd="0" presId="urn:microsoft.com/office/officeart/2005/8/layout/pyramid3"/>
    <dgm:cxn modelId="{58403981-DA8C-4D9F-80D8-D957AE6D3339}" type="presOf" srcId="{5F760FD4-38BE-4CA9-A95E-FF0D8AF11EB6}" destId="{83D8888D-AC9C-4BCA-96B6-639CBE4E629D}" srcOrd="0" destOrd="0" presId="urn:microsoft.com/office/officeart/2005/8/layout/pyramid3"/>
    <dgm:cxn modelId="{8CFD5082-CB83-4C99-B315-31C883ADC00E}" type="presOf" srcId="{42489DC6-6FC2-4C8A-9362-E15332906128}" destId="{D161617B-1CB2-4D5E-ABC0-D868CC75C4B7}" srcOrd="0" destOrd="0" presId="urn:microsoft.com/office/officeart/2005/8/layout/pyramid3"/>
    <dgm:cxn modelId="{058CC1C6-C5D0-4F2D-8088-EB09CC907F47}" type="presOf" srcId="{BBD642BF-601C-4177-8612-4752803BE9CD}" destId="{3A60E7B3-A0DF-4807-B75F-EEDDDD49E847}" srcOrd="1" destOrd="0" presId="urn:microsoft.com/office/officeart/2005/8/layout/pyramid3"/>
    <dgm:cxn modelId="{46C84BCB-4C20-474F-89D6-2F27E73705F9}" type="presOf" srcId="{BBD642BF-601C-4177-8612-4752803BE9CD}" destId="{DE533D38-6887-4C0B-8316-6B4330F33B57}" srcOrd="0" destOrd="0" presId="urn:microsoft.com/office/officeart/2005/8/layout/pyramid3"/>
    <dgm:cxn modelId="{ECC5BBD4-04A2-4D19-A407-58860C2F35C1}" type="presOf" srcId="{5F760FD4-38BE-4CA9-A95E-FF0D8AF11EB6}" destId="{4EF9CA45-7596-4F00-88E4-760E906E2F3B}" srcOrd="1" destOrd="0" presId="urn:microsoft.com/office/officeart/2005/8/layout/pyramid3"/>
    <dgm:cxn modelId="{8BD776D9-D829-49F2-944E-6C54CB57C050}" type="presOf" srcId="{597879CF-8635-4A4C-914B-7234AD4B637B}" destId="{05468C3D-DA88-482E-BC8D-AAC73670E7F4}" srcOrd="0" destOrd="0" presId="urn:microsoft.com/office/officeart/2005/8/layout/pyramid3"/>
    <dgm:cxn modelId="{596858F8-904E-4E52-9631-9B48AE9349D0}" srcId="{42489DC6-6FC2-4C8A-9362-E15332906128}" destId="{597879CF-8635-4A4C-914B-7234AD4B637B}" srcOrd="1" destOrd="0" parTransId="{F2ABE500-B9EF-4C80-9579-4A1F2D9539FC}" sibTransId="{FB74BCDD-A963-4937-AD16-1D57300146B5}"/>
    <dgm:cxn modelId="{12CF4EB7-A9A6-4607-937A-C50B1A67177E}" type="presParOf" srcId="{D161617B-1CB2-4D5E-ABC0-D868CC75C4B7}" destId="{F238BA49-1F3D-47C5-945D-91452918B3AD}" srcOrd="0" destOrd="0" presId="urn:microsoft.com/office/officeart/2005/8/layout/pyramid3"/>
    <dgm:cxn modelId="{C8DD04B8-40C7-4D51-859E-813D3059CEB6}" type="presParOf" srcId="{F238BA49-1F3D-47C5-945D-91452918B3AD}" destId="{DE533D38-6887-4C0B-8316-6B4330F33B57}" srcOrd="0" destOrd="0" presId="urn:microsoft.com/office/officeart/2005/8/layout/pyramid3"/>
    <dgm:cxn modelId="{6E334D65-F0C0-48F0-BB75-297BD1FF6C21}" type="presParOf" srcId="{F238BA49-1F3D-47C5-945D-91452918B3AD}" destId="{3A60E7B3-A0DF-4807-B75F-EEDDDD49E847}" srcOrd="1" destOrd="0" presId="urn:microsoft.com/office/officeart/2005/8/layout/pyramid3"/>
    <dgm:cxn modelId="{03FDDCD8-5D46-4E1C-A9C7-9D050E474F0D}" type="presParOf" srcId="{D161617B-1CB2-4D5E-ABC0-D868CC75C4B7}" destId="{20B7C0FB-B426-4491-B3F6-9E4DEDB3253D}" srcOrd="1" destOrd="0" presId="urn:microsoft.com/office/officeart/2005/8/layout/pyramid3"/>
    <dgm:cxn modelId="{E585E647-3D40-455A-89B8-94D35CC67D9C}" type="presParOf" srcId="{20B7C0FB-B426-4491-B3F6-9E4DEDB3253D}" destId="{05468C3D-DA88-482E-BC8D-AAC73670E7F4}" srcOrd="0" destOrd="0" presId="urn:microsoft.com/office/officeart/2005/8/layout/pyramid3"/>
    <dgm:cxn modelId="{EE012C25-97B0-41FB-A932-5DDC3EC048FF}" type="presParOf" srcId="{20B7C0FB-B426-4491-B3F6-9E4DEDB3253D}" destId="{7BF3CF74-75AE-4FA1-ADE0-0CD16269EA74}" srcOrd="1" destOrd="0" presId="urn:microsoft.com/office/officeart/2005/8/layout/pyramid3"/>
    <dgm:cxn modelId="{1A6B9BE9-BCB9-4A08-B2A4-7EFCAB0E9F70}" type="presParOf" srcId="{D161617B-1CB2-4D5E-ABC0-D868CC75C4B7}" destId="{943F55DA-51A0-4390-BCF7-22B68884DB93}" srcOrd="2" destOrd="0" presId="urn:microsoft.com/office/officeart/2005/8/layout/pyramid3"/>
    <dgm:cxn modelId="{A9423507-6E95-49BA-84CB-5EB42F464756}" type="presParOf" srcId="{943F55DA-51A0-4390-BCF7-22B68884DB93}" destId="{83D8888D-AC9C-4BCA-96B6-639CBE4E629D}" srcOrd="0" destOrd="0" presId="urn:microsoft.com/office/officeart/2005/8/layout/pyramid3"/>
    <dgm:cxn modelId="{D1D3A92E-D3AE-4E6A-8136-102577FC5818}" type="presParOf" srcId="{943F55DA-51A0-4390-BCF7-22B68884DB93}" destId="{4EF9CA45-7596-4F00-88E4-760E906E2F3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33D38-6887-4C0B-8316-6B4330F33B57}">
      <dsp:nvSpPr>
        <dsp:cNvPr id="0" name=""/>
        <dsp:cNvSpPr/>
      </dsp:nvSpPr>
      <dsp:spPr>
        <a:xfrm rot="10800000">
          <a:off x="0" y="0"/>
          <a:ext cx="4649180" cy="1019694"/>
        </a:xfrm>
        <a:prstGeom prst="trapezoid">
          <a:avLst>
            <a:gd name="adj" fmla="val 7599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solidFill>
                <a:schemeClr val="bg1"/>
              </a:solidFill>
            </a:rPr>
            <a:t>Titre</a:t>
          </a:r>
          <a:endParaRPr lang="fr-FR" sz="3400" kern="1200" dirty="0">
            <a:solidFill>
              <a:schemeClr val="bg1"/>
            </a:solidFill>
          </a:endParaRPr>
        </a:p>
      </dsp:txBody>
      <dsp:txXfrm rot="-10800000">
        <a:off x="813606" y="0"/>
        <a:ext cx="3021967" cy="1019694"/>
      </dsp:txXfrm>
    </dsp:sp>
    <dsp:sp modelId="{05468C3D-DA88-482E-BC8D-AAC73670E7F4}">
      <dsp:nvSpPr>
        <dsp:cNvPr id="0" name=""/>
        <dsp:cNvSpPr/>
      </dsp:nvSpPr>
      <dsp:spPr>
        <a:xfrm rot="10800000">
          <a:off x="774863" y="1019694"/>
          <a:ext cx="3099453" cy="1019694"/>
        </a:xfrm>
        <a:prstGeom prst="trapezoid">
          <a:avLst>
            <a:gd name="adj" fmla="val 75990"/>
          </a:avLst>
        </a:prstGeom>
        <a:solidFill>
          <a:schemeClr val="accent5">
            <a:shade val="80000"/>
            <a:hueOff val="-95160"/>
            <a:satOff val="-7671"/>
            <a:lumOff val="146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kern="1200" dirty="0">
              <a:solidFill>
                <a:schemeClr val="bg1"/>
              </a:solidFill>
            </a:rPr>
            <a:t>Chapeau</a:t>
          </a:r>
        </a:p>
      </dsp:txBody>
      <dsp:txXfrm rot="-10800000">
        <a:off x="1317267" y="1019694"/>
        <a:ext cx="2014644" cy="1019694"/>
      </dsp:txXfrm>
    </dsp:sp>
    <dsp:sp modelId="{83D8888D-AC9C-4BCA-96B6-639CBE4E629D}">
      <dsp:nvSpPr>
        <dsp:cNvPr id="0" name=""/>
        <dsp:cNvSpPr/>
      </dsp:nvSpPr>
      <dsp:spPr>
        <a:xfrm rot="10800000">
          <a:off x="1549726" y="2039389"/>
          <a:ext cx="1549726" cy="1019694"/>
        </a:xfrm>
        <a:prstGeom prst="trapezoid">
          <a:avLst>
            <a:gd name="adj" fmla="val 75990"/>
          </a:avLst>
        </a:prstGeom>
        <a:solidFill>
          <a:schemeClr val="accent5">
            <a:shade val="80000"/>
            <a:hueOff val="-190319"/>
            <a:satOff val="-15342"/>
            <a:lumOff val="293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</a:rPr>
            <a:t>Texte</a:t>
          </a:r>
          <a:endParaRPr lang="fr-FR" sz="3400" kern="1200" dirty="0">
            <a:solidFill>
              <a:schemeClr val="bg1"/>
            </a:solidFill>
          </a:endParaRPr>
        </a:p>
      </dsp:txBody>
      <dsp:txXfrm rot="-10800000">
        <a:off x="1549726" y="2039389"/>
        <a:ext cx="1549726" cy="101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EAFAD-A602-3740-97B6-3FE97AF35430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93C3D-AF24-874D-BD1C-2CB3B4FA4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93C3D-AF24-874D-BD1C-2CB3B4FA49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3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Titre introduisant le contenu html sont signalés par les balises h1 h2, H3 H4 H5 H6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Importance du titre &lt;H1&gt;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Informatif et Accrocheur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Mots clés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▸&lt;H2&gt;, &lt;H3&gt;, &lt;H4&gt;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Synthèse du message essentiel du texte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Mis en relief pour la lecture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Mots clés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▸Titre + sous titre = Résumé de la page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▸Exemple en ligne </a:t>
            </a: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Hiérarchisation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93C3D-AF24-874D-BD1C-2CB3B4FA493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33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93C3D-AF24-874D-BD1C-2CB3B4FA493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39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longue traine est l’ensemble</a:t>
            </a:r>
            <a:r>
              <a:rPr lang="fr-FR" baseline="0" dirty="0"/>
              <a:t> des mots </a:t>
            </a:r>
            <a:r>
              <a:rPr lang="fr-FR" baseline="0" dirty="0" err="1"/>
              <a:t>cles</a:t>
            </a:r>
            <a:r>
              <a:rPr lang="fr-FR" baseline="0" dirty="0"/>
              <a:t> qui pris individuellement </a:t>
            </a:r>
            <a:r>
              <a:rPr lang="fr-FR" baseline="0" dirty="0" err="1"/>
              <a:t>generent</a:t>
            </a:r>
            <a:r>
              <a:rPr lang="fr-FR" baseline="0" dirty="0"/>
              <a:t> peu de trafic mais qui une fois cumulés peuvent peser jusqu’à 80% du trafic</a:t>
            </a:r>
          </a:p>
          <a:p>
            <a:r>
              <a:rPr lang="fr-FR" baseline="0" dirty="0"/>
              <a:t>Votre site est également trouvé via une multitude d’autres mots clés</a:t>
            </a:r>
          </a:p>
          <a:p>
            <a:r>
              <a:rPr lang="fr-FR" baseline="0" dirty="0"/>
              <a:t>Les petits ruisseaux font les grandes rivières, pris individuellement chacune de ses expressions est peu recherchée et </a:t>
            </a:r>
            <a:r>
              <a:rPr lang="fr-FR" baseline="0" dirty="0" err="1"/>
              <a:t>genere</a:t>
            </a:r>
            <a:r>
              <a:rPr lang="fr-FR" baseline="0" dirty="0"/>
              <a:t> peu de </a:t>
            </a:r>
            <a:r>
              <a:rPr lang="fr-FR" baseline="0" dirty="0" err="1"/>
              <a:t>trafi</a:t>
            </a:r>
            <a:r>
              <a:rPr lang="fr-FR" baseline="0" dirty="0"/>
              <a:t> mais il y en a des </a:t>
            </a:r>
            <a:r>
              <a:rPr lang="fr-FR" baseline="0" dirty="0" err="1"/>
              <a:t>milleirs</a:t>
            </a:r>
            <a:endParaRPr lang="fr-FR" baseline="0" dirty="0"/>
          </a:p>
          <a:p>
            <a:r>
              <a:rPr lang="fr-FR" dirty="0"/>
              <a:t>De manière générale, plus l'expression utilisée par l'internaute est longue, plus elle a de chances de faire partie de la longue traîne. Les expressions courtes composées de 1 à 3 mots en sont généralement exclues.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93C3D-AF24-874D-BD1C-2CB3B4FA493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27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? (Qui?)</a:t>
            </a:r>
          </a:p>
          <a:p>
            <a:r>
              <a:rPr lang="fr-FR" dirty="0" err="1"/>
              <a:t>What</a:t>
            </a:r>
            <a:r>
              <a:rPr lang="fr-FR" dirty="0"/>
              <a:t>? (Quoi?)</a:t>
            </a:r>
          </a:p>
          <a:p>
            <a:r>
              <a:rPr lang="fr-FR" dirty="0" err="1"/>
              <a:t>Where</a:t>
            </a:r>
            <a:r>
              <a:rPr lang="fr-FR" dirty="0"/>
              <a:t>? (Où?)</a:t>
            </a:r>
          </a:p>
          <a:p>
            <a:r>
              <a:rPr lang="fr-FR" dirty="0" err="1"/>
              <a:t>Why</a:t>
            </a:r>
            <a:r>
              <a:rPr lang="fr-FR" dirty="0"/>
              <a:t>? (Pourquoi?)</a:t>
            </a:r>
          </a:p>
          <a:p>
            <a:r>
              <a:rPr lang="fr-FR" dirty="0" err="1"/>
              <a:t>When</a:t>
            </a:r>
            <a:r>
              <a:rPr lang="fr-FR" dirty="0"/>
              <a:t>? (Quand?)</a:t>
            </a:r>
          </a:p>
          <a:p>
            <a:r>
              <a:rPr lang="fr-FR" dirty="0"/>
              <a:t>Et :</a:t>
            </a:r>
          </a:p>
          <a:p>
            <a:r>
              <a:rPr lang="fr-FR" dirty="0"/>
              <a:t>How? (Comment?)</a:t>
            </a:r>
          </a:p>
          <a:p>
            <a:r>
              <a:rPr lang="fr-FR" dirty="0"/>
              <a:t>How </a:t>
            </a:r>
            <a:r>
              <a:rPr lang="fr-FR" dirty="0" err="1"/>
              <a:t>much</a:t>
            </a:r>
            <a:r>
              <a:rPr lang="fr-FR" dirty="0"/>
              <a:t>? (Combien?)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93C3D-AF24-874D-BD1C-2CB3B4FA493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21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618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B4D9080-13F0-4FE0-9321-5F50A34468C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1B00D1-D569-4297-8D85-3E10C74B75C3}" type="datetimeFigureOut">
              <a:rPr lang="fr-FR" smtClean="0"/>
              <a:t>04/05/2022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imelevin.com/chateau-giscours-2005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trends/explore#q=canoe&amp;geo=FR&amp;cmpt=q&amp;tz=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Hyperlien" TargetMode="External"/><Relationship Id="rId2" Type="http://schemas.openxmlformats.org/officeDocument/2006/relationships/hyperlink" Target="http://fr.wikipedia.org/wiki/Robot_d'index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Corp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69" y="116632"/>
            <a:ext cx="5148064" cy="16933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2852936"/>
            <a:ext cx="7859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Les clés </a:t>
            </a:r>
            <a:br>
              <a:rPr lang="fr-FR" sz="5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fr-FR" sz="5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du référencement naturel</a:t>
            </a:r>
          </a:p>
        </p:txBody>
      </p:sp>
    </p:spTree>
    <p:extLst>
      <p:ext uri="{BB962C8B-B14F-4D97-AF65-F5344CB8AC3E}">
        <p14:creationId xmlns:p14="http://schemas.microsoft.com/office/powerpoint/2010/main" val="73464606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33488"/>
            <a:ext cx="8667750" cy="47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2280" y="4005064"/>
            <a:ext cx="1795264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28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39000" cy="1143000"/>
          </a:xfrm>
        </p:spPr>
        <p:txBody>
          <a:bodyPr/>
          <a:lstStyle/>
          <a:p>
            <a:r>
              <a:rPr lang="fr-FR" sz="4400" dirty="0"/>
              <a:t>Principes de fonctionnement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916832"/>
            <a:ext cx="7467600" cy="4392488"/>
          </a:xfrm>
        </p:spPr>
        <p:txBody>
          <a:bodyPr>
            <a:normAutofit fontScale="77500" lnSpcReduction="20000"/>
          </a:bodyPr>
          <a:lstStyle/>
          <a:p>
            <a:r>
              <a:rPr lang="fr-FR" sz="3800" b="1" dirty="0"/>
              <a:t>Critères techniques :</a:t>
            </a:r>
          </a:p>
          <a:p>
            <a:pPr lvl="1"/>
            <a:r>
              <a:rPr lang="fr-FR" sz="3800" dirty="0"/>
              <a:t>Caractéristiques du site : code source</a:t>
            </a:r>
          </a:p>
          <a:p>
            <a:pPr lvl="1"/>
            <a:r>
              <a:rPr lang="fr-FR" sz="3800" dirty="0"/>
              <a:t>Indexation</a:t>
            </a:r>
            <a:endParaRPr lang="fr-FR" dirty="0"/>
          </a:p>
          <a:p>
            <a:r>
              <a:rPr lang="fr-FR" sz="3800" b="1" dirty="0">
                <a:solidFill>
                  <a:srgbClr val="00B050"/>
                </a:solidFill>
              </a:rPr>
              <a:t>Qu’est-ce qui est indexé par Google ?</a:t>
            </a:r>
          </a:p>
          <a:p>
            <a:pPr lvl="1"/>
            <a:r>
              <a:rPr lang="fr-FR" sz="3800" dirty="0">
                <a:solidFill>
                  <a:srgbClr val="00B050"/>
                </a:solidFill>
              </a:rPr>
              <a:t>Le contenu texte</a:t>
            </a:r>
          </a:p>
          <a:p>
            <a:pPr lvl="1"/>
            <a:r>
              <a:rPr lang="fr-FR" sz="3800" dirty="0">
                <a:solidFill>
                  <a:srgbClr val="00B050"/>
                </a:solidFill>
              </a:rPr>
              <a:t>Les balises</a:t>
            </a:r>
            <a:endParaRPr lang="fr-FR" sz="3800" dirty="0"/>
          </a:p>
          <a:p>
            <a:r>
              <a:rPr lang="fr-FR" sz="3800" b="1" dirty="0">
                <a:solidFill>
                  <a:srgbClr val="FF0000"/>
                </a:solidFill>
              </a:rPr>
              <a:t>Qu’est-ce qui n’est pas indexé par Google ?</a:t>
            </a:r>
          </a:p>
          <a:p>
            <a:pPr lvl="1"/>
            <a:r>
              <a:rPr lang="fr-FR" sz="3800" dirty="0">
                <a:solidFill>
                  <a:srgbClr val="FF0000"/>
                </a:solidFill>
              </a:rPr>
              <a:t>Les images</a:t>
            </a:r>
          </a:p>
          <a:p>
            <a:pPr lvl="1"/>
            <a:r>
              <a:rPr lang="fr-FR" sz="3800" dirty="0">
                <a:solidFill>
                  <a:srgbClr val="FF0000"/>
                </a:solidFill>
              </a:rPr>
              <a:t>Le contenu Flash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89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39000" cy="1143000"/>
          </a:xfrm>
        </p:spPr>
        <p:txBody>
          <a:bodyPr/>
          <a:lstStyle/>
          <a:p>
            <a:r>
              <a:rPr lang="fr-FR" sz="4400" dirty="0"/>
              <a:t>Principes de fonctionnement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060848"/>
            <a:ext cx="7467600" cy="3816424"/>
          </a:xfrm>
        </p:spPr>
        <p:txBody>
          <a:bodyPr>
            <a:normAutofit/>
          </a:bodyPr>
          <a:lstStyle/>
          <a:p>
            <a:r>
              <a:rPr lang="fr-FR" sz="4000" b="1" dirty="0"/>
              <a:t>Critères de notation :</a:t>
            </a:r>
          </a:p>
          <a:p>
            <a:pPr lvl="1"/>
            <a:r>
              <a:rPr lang="fr-FR" sz="3200" dirty="0"/>
              <a:t>Architecture des liens internes</a:t>
            </a:r>
          </a:p>
          <a:p>
            <a:pPr lvl="1"/>
            <a:r>
              <a:rPr lang="fr-FR" sz="3200" dirty="0"/>
              <a:t>Vitesse de chargement</a:t>
            </a:r>
          </a:p>
          <a:p>
            <a:pPr lvl="1"/>
            <a:r>
              <a:rPr lang="fr-FR" sz="3200" dirty="0"/>
              <a:t>Présence d’images</a:t>
            </a:r>
          </a:p>
          <a:p>
            <a:pPr lvl="1"/>
            <a:r>
              <a:rPr lang="fr-FR" sz="3200" dirty="0"/>
              <a:t>Contenu textuel</a:t>
            </a:r>
          </a:p>
        </p:txBody>
      </p:sp>
    </p:spTree>
    <p:extLst>
      <p:ext uri="{BB962C8B-B14F-4D97-AF65-F5344CB8AC3E}">
        <p14:creationId xmlns:p14="http://schemas.microsoft.com/office/powerpoint/2010/main" val="321288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94984" cy="792088"/>
          </a:xfrm>
        </p:spPr>
        <p:txBody>
          <a:bodyPr/>
          <a:lstStyle/>
          <a:p>
            <a:r>
              <a:rPr lang="fr-FR" sz="4400" dirty="0"/>
              <a:t>Principes de fonctionnement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165350"/>
            <a:ext cx="71818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75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te saint antonin noble val - Recherche Googl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 r="13837"/>
          <a:stretch/>
        </p:blipFill>
        <p:spPr>
          <a:xfrm>
            <a:off x="699312" y="700883"/>
            <a:ext cx="7878726" cy="4744341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4283968" y="4468470"/>
            <a:ext cx="1008112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638675" y="4667597"/>
            <a:ext cx="6686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788024" y="4862842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292080" y="41397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Titre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36096" y="44684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URL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436096" y="48135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0312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1143000"/>
          </a:xfrm>
        </p:spPr>
        <p:txBody>
          <a:bodyPr/>
          <a:lstStyle/>
          <a:p>
            <a:r>
              <a:rPr lang="fr-FR" sz="6000" dirty="0"/>
              <a:t>Le référencement : 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060848"/>
            <a:ext cx="8064896" cy="4896544"/>
          </a:xfrm>
        </p:spPr>
        <p:txBody>
          <a:bodyPr>
            <a:normAutofit/>
          </a:bodyPr>
          <a:lstStyle/>
          <a:p>
            <a:r>
              <a:rPr lang="fr-FR" dirty="0"/>
              <a:t>Le </a:t>
            </a:r>
            <a:r>
              <a:rPr lang="fr-FR" b="1" dirty="0"/>
              <a:t>référencement</a:t>
            </a:r>
            <a:r>
              <a:rPr lang="fr-FR" dirty="0"/>
              <a:t> ou </a:t>
            </a:r>
            <a:r>
              <a:rPr lang="fr-FR" b="1" dirty="0" err="1"/>
              <a:t>S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b="1" dirty="0"/>
              <a:t>E</a:t>
            </a:r>
            <a:r>
              <a:rPr lang="fr-FR" dirty="0"/>
              <a:t>ngine </a:t>
            </a:r>
            <a:r>
              <a:rPr lang="fr-FR" b="1" dirty="0" err="1"/>
              <a:t>O</a:t>
            </a:r>
            <a:r>
              <a:rPr lang="fr-FR" dirty="0" err="1"/>
              <a:t>ptimization</a:t>
            </a:r>
            <a:r>
              <a:rPr lang="fr-FR" dirty="0"/>
              <a:t> (SEO)</a:t>
            </a:r>
          </a:p>
          <a:p>
            <a:r>
              <a:rPr lang="fr-FR" dirty="0"/>
              <a:t>Ensemble de techniques visant à améliorer le classement sur les moteurs de recherche.</a:t>
            </a:r>
          </a:p>
          <a:p>
            <a:r>
              <a:rPr lang="fr-FR" dirty="0"/>
              <a:t>apporter un maximum d’informations concernant le contenu d’une page web aux robots d’indexation des moteurs de recherche.</a:t>
            </a:r>
          </a:p>
        </p:txBody>
      </p:sp>
    </p:spTree>
    <p:extLst>
      <p:ext uri="{BB962C8B-B14F-4D97-AF65-F5344CB8AC3E}">
        <p14:creationId xmlns:p14="http://schemas.microsoft.com/office/powerpoint/2010/main" val="148256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95894"/>
            <a:ext cx="7776864" cy="792088"/>
          </a:xfrm>
        </p:spPr>
        <p:txBody>
          <a:bodyPr/>
          <a:lstStyle/>
          <a:p>
            <a:r>
              <a:rPr lang="fr-FR" sz="5400" dirty="0"/>
              <a:t>Une recherche sur Google</a:t>
            </a:r>
          </a:p>
        </p:txBody>
      </p:sp>
      <p:pic>
        <p:nvPicPr>
          <p:cNvPr id="4" name="Image 3" descr="hotel saint antonin noble val - Recherche Googl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2" t="11687" r="16176" b="-51"/>
          <a:stretch/>
        </p:blipFill>
        <p:spPr>
          <a:xfrm>
            <a:off x="179512" y="1700807"/>
            <a:ext cx="7973240" cy="486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2708920"/>
            <a:ext cx="381642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3482808">
            <a:off x="4848542" y="2110027"/>
            <a:ext cx="504056" cy="672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519220" y="1844824"/>
            <a:ext cx="214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Référencement payant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3933056"/>
            <a:ext cx="3816424" cy="2629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5400000">
            <a:off x="5022050" y="5283206"/>
            <a:ext cx="61206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84168" y="519319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Référencement naturel</a:t>
            </a:r>
          </a:p>
        </p:txBody>
      </p:sp>
    </p:spTree>
    <p:extLst>
      <p:ext uri="{BB962C8B-B14F-4D97-AF65-F5344CB8AC3E}">
        <p14:creationId xmlns:p14="http://schemas.microsoft.com/office/powerpoint/2010/main" val="284838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8000" dirty="0"/>
              <a:t>Optimiser le code source </a:t>
            </a:r>
            <a:br>
              <a:rPr lang="fr-FR" sz="96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8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9000" cy="1143000"/>
          </a:xfrm>
        </p:spPr>
        <p:txBody>
          <a:bodyPr/>
          <a:lstStyle/>
          <a:p>
            <a:r>
              <a:rPr lang="fr-FR" sz="5400" dirty="0"/>
              <a:t>Le code source du site</a:t>
            </a:r>
          </a:p>
        </p:txBody>
      </p:sp>
      <p:pic>
        <p:nvPicPr>
          <p:cNvPr id="4" name="Image 3" descr="Source de : http://www.tourisme-saint-antonin-noble-val.com/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388424" cy="51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838200"/>
            <a:ext cx="7859216" cy="4419600"/>
          </a:xfrm>
        </p:spPr>
        <p:txBody>
          <a:bodyPr>
            <a:normAutofit/>
          </a:bodyPr>
          <a:lstStyle/>
          <a:p>
            <a:r>
              <a:rPr lang="fr-FR" sz="4000" dirty="0"/>
              <a:t>L ’ensemble des contenus du site sont intégrés dans le code source du site</a:t>
            </a:r>
          </a:p>
          <a:p>
            <a:r>
              <a:rPr lang="fr-FR" sz="4000" dirty="0"/>
              <a:t>Il faut intégrer les mots clés là où Google va aller les chercher</a:t>
            </a:r>
          </a:p>
        </p:txBody>
      </p:sp>
    </p:spTree>
    <p:extLst>
      <p:ext uri="{BB962C8B-B14F-4D97-AF65-F5344CB8AC3E}">
        <p14:creationId xmlns:p14="http://schemas.microsoft.com/office/powerpoint/2010/main" val="372380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50" y="0"/>
            <a:ext cx="8914049" cy="105273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Arial Rounded MT Bold" pitchFamily="34" charset="0"/>
              </a:rPr>
              <a:t>Contenu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1055015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467544" y="1412776"/>
            <a:ext cx="8229600" cy="4641379"/>
          </a:xfrm>
        </p:spPr>
        <p:txBody>
          <a:bodyPr>
            <a:noAutofit/>
          </a:bodyPr>
          <a:lstStyle/>
          <a:p>
            <a:r>
              <a:rPr lang="fr-FR" sz="3200" dirty="0"/>
              <a:t>Le contexte</a:t>
            </a:r>
          </a:p>
          <a:p>
            <a:r>
              <a:rPr lang="fr-FR" sz="3200" dirty="0"/>
              <a:t>Comment fonctionne Google ?</a:t>
            </a:r>
          </a:p>
          <a:p>
            <a:r>
              <a:rPr lang="fr-FR" sz="3200" dirty="0"/>
              <a:t>Optimiser le code source </a:t>
            </a:r>
          </a:p>
          <a:p>
            <a:r>
              <a:rPr lang="fr-FR" sz="3200" dirty="0"/>
              <a:t>Choisir ses mots clés et travailler son contenu</a:t>
            </a:r>
          </a:p>
          <a:p>
            <a:r>
              <a:rPr lang="fr-FR" sz="3200" dirty="0" err="1"/>
              <a:t>Géolocaliser</a:t>
            </a:r>
            <a:r>
              <a:rPr lang="fr-FR" sz="3200" dirty="0"/>
              <a:t> son entreprise</a:t>
            </a:r>
          </a:p>
          <a:p>
            <a:r>
              <a:rPr lang="fr-FR" sz="3200" dirty="0"/>
              <a:t>Travailler sa notoriété – être sur les réseaux sociaux</a:t>
            </a:r>
          </a:p>
          <a:p>
            <a:r>
              <a:rPr lang="fr-FR" sz="3200" dirty="0"/>
              <a:t>Conclusion</a:t>
            </a:r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104351439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b="1" dirty="0"/>
              <a:t>Le code source : les balises importantes</a:t>
            </a:r>
          </a:p>
          <a:p>
            <a:pPr lvl="1"/>
            <a:r>
              <a:rPr lang="fr-FR" sz="3600" dirty="0" err="1"/>
              <a:t>Title</a:t>
            </a:r>
            <a:endParaRPr lang="fr-FR" sz="3600" dirty="0"/>
          </a:p>
          <a:p>
            <a:pPr lvl="1"/>
            <a:r>
              <a:rPr lang="fr-FR" sz="3600" dirty="0"/>
              <a:t>Description et keywords</a:t>
            </a:r>
          </a:p>
          <a:p>
            <a:pPr lvl="1"/>
            <a:r>
              <a:rPr lang="fr-FR" sz="3600" dirty="0" err="1"/>
              <a:t>Hn</a:t>
            </a:r>
            <a:endParaRPr lang="fr-FR" sz="3600" dirty="0"/>
          </a:p>
          <a:p>
            <a:pPr lvl="1"/>
            <a:r>
              <a:rPr lang="fr-FR" sz="3600" dirty="0"/>
              <a:t>URL</a:t>
            </a:r>
          </a:p>
          <a:p>
            <a:pPr lvl="1"/>
            <a:r>
              <a:rPr lang="fr-FR" sz="3600" dirty="0"/>
              <a:t>Alt</a:t>
            </a:r>
          </a:p>
        </p:txBody>
      </p:sp>
    </p:spTree>
    <p:extLst>
      <p:ext uri="{BB962C8B-B14F-4D97-AF65-F5344CB8AC3E}">
        <p14:creationId xmlns:p14="http://schemas.microsoft.com/office/powerpoint/2010/main" val="13563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239000" cy="1143000"/>
          </a:xfrm>
        </p:spPr>
        <p:txBody>
          <a:bodyPr/>
          <a:lstStyle/>
          <a:p>
            <a:r>
              <a:rPr lang="fr-FR" dirty="0"/>
              <a:t>Balise &lt;</a:t>
            </a:r>
            <a:r>
              <a:rPr lang="fr-FR" dirty="0" err="1"/>
              <a:t>title</a:t>
            </a:r>
            <a:r>
              <a:rPr lang="fr-FR" dirty="0"/>
              <a:t>&gt;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87624" y="2060848"/>
            <a:ext cx="7395592" cy="4536504"/>
          </a:xfrm>
        </p:spPr>
        <p:txBody>
          <a:bodyPr>
            <a:normAutofit/>
          </a:bodyPr>
          <a:lstStyle/>
          <a:p>
            <a:r>
              <a:rPr lang="fr-FR" dirty="0"/>
              <a:t>Importante pour les moteurs et l’internaute</a:t>
            </a:r>
          </a:p>
          <a:p>
            <a:r>
              <a:rPr lang="fr-FR" dirty="0"/>
              <a:t>Localisation le plus haut possible dans la page</a:t>
            </a:r>
          </a:p>
          <a:p>
            <a:r>
              <a:rPr lang="fr-FR" dirty="0"/>
              <a:t>5 à 10 termes – 70 caractères</a:t>
            </a:r>
          </a:p>
          <a:p>
            <a:r>
              <a:rPr lang="fr-FR" dirty="0"/>
              <a:t>Personnalisées pour chaque page</a:t>
            </a:r>
          </a:p>
          <a:p>
            <a:r>
              <a:rPr lang="fr-FR" dirty="0"/>
              <a:t>Qui contiennent des mots-clés positionnés en amont du titre</a:t>
            </a:r>
          </a:p>
          <a:p>
            <a:r>
              <a:rPr lang="fr-FR" dirty="0"/>
              <a:t>Différente pour chaque langue</a:t>
            </a:r>
          </a:p>
        </p:txBody>
      </p:sp>
    </p:spTree>
    <p:extLst>
      <p:ext uri="{BB962C8B-B14F-4D97-AF65-F5344CB8AC3E}">
        <p14:creationId xmlns:p14="http://schemas.microsoft.com/office/powerpoint/2010/main" val="78857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83568" y="7811"/>
            <a:ext cx="7293223" cy="1143000"/>
          </a:xfrm>
        </p:spPr>
        <p:txBody>
          <a:bodyPr>
            <a:noAutofit/>
          </a:bodyPr>
          <a:lstStyle/>
          <a:p>
            <a:pPr algn="l"/>
            <a:r>
              <a:rPr lang="fr-FR" sz="4800" dirty="0"/>
              <a:t>Meta description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9690" y="1412776"/>
            <a:ext cx="7638610" cy="4493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&lt;</a:t>
            </a:r>
            <a:r>
              <a:rPr lang="fr-FR" sz="2800" dirty="0" err="1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meta</a:t>
            </a: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 </a:t>
            </a:r>
            <a:r>
              <a:rPr lang="fr-FR" sz="2800" dirty="0" err="1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name</a:t>
            </a: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 =« description » content =«  »&gt;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Descriptif du contenu en quelques phrases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Sert à afficher un texte dans les résultats du moteur (visible dans Google)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Contenu essentiellement « </a:t>
            </a:r>
            <a:r>
              <a:rPr lang="fr-FR" sz="2800" b="1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commercial</a:t>
            </a: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 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Le plus haut possible dans la page, </a:t>
            </a: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sous </a:t>
            </a:r>
            <a:r>
              <a:rPr lang="fr-FR" sz="2800" dirty="0" err="1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Title</a:t>
            </a:r>
            <a:endParaRPr lang="fr-FR" sz="28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Mots clés déterminants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Différent pour chaque page, chaque langue</a:t>
            </a:r>
            <a:endParaRPr lang="fr-FR" sz="20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endParaRPr lang="fr-FR" sz="20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endParaRPr lang="fr-FR" sz="20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457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83568" y="7811"/>
            <a:ext cx="7293223" cy="1143000"/>
          </a:xfrm>
        </p:spPr>
        <p:txBody>
          <a:bodyPr>
            <a:noAutofit/>
          </a:bodyPr>
          <a:lstStyle/>
          <a:p>
            <a:pPr algn="l"/>
            <a:r>
              <a:rPr lang="fr-FR" sz="4800" dirty="0"/>
              <a:t>Meta keywords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1600" y="1700808"/>
            <a:ext cx="7638610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&lt;</a:t>
            </a:r>
            <a:r>
              <a:rPr lang="fr-FR" sz="2800" dirty="0" err="1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meta</a:t>
            </a: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 </a:t>
            </a:r>
            <a:r>
              <a:rPr lang="fr-FR" sz="2800" dirty="0" err="1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name</a:t>
            </a: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 =« keywords » content =«  »&gt;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Succession de mots clés, séparés par une virgule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Faible importance de cette balise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Différent pour chaque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Différent pour chaque langue</a:t>
            </a:r>
          </a:p>
          <a:p>
            <a:endParaRPr lang="fr-FR" sz="20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endParaRPr lang="fr-FR" sz="20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2680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0122" y="436086"/>
            <a:ext cx="8434366" cy="976690"/>
          </a:xfrm>
        </p:spPr>
        <p:txBody>
          <a:bodyPr>
            <a:noAutofit/>
          </a:bodyPr>
          <a:lstStyle/>
          <a:p>
            <a:pPr algn="l"/>
            <a:r>
              <a:rPr lang="fr-FR" sz="4800" dirty="0"/>
              <a:t>Des balises &lt;</a:t>
            </a:r>
            <a:r>
              <a:rPr lang="fr-FR" sz="4800" dirty="0" err="1"/>
              <a:t>hn</a:t>
            </a:r>
            <a:r>
              <a:rPr lang="fr-FR" sz="4800" dirty="0"/>
              <a:t>&gt; personnalisées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3031945" y="1844824"/>
            <a:ext cx="5757259" cy="352839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400" dirty="0">
                <a:solidFill>
                  <a:prstClr val="white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&lt;</a:t>
            </a:r>
            <a:r>
              <a:rPr lang="fr-FR" sz="44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h1&gt;Mon titre&lt;/h1&gt;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&lt;h2&gt;Mon accroche&lt;/h2&gt;</a:t>
            </a:r>
            <a:endParaRPr lang="fr-FR" sz="24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&lt;h3&gt;Ma première idée&lt;h3&gt;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&lt;p&gt;Mon paragraphe 1&lt;/p&gt;</a:t>
            </a:r>
          </a:p>
          <a:p>
            <a:pPr lvl="0" algn="ctr">
              <a:lnSpc>
                <a:spcPct val="150000"/>
              </a:lnSpc>
            </a:pPr>
            <a:r>
              <a:rPr lang="fr-FR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&lt;p&gt;Mon paragraphe 2&lt;/p&gt;</a:t>
            </a:r>
          </a:p>
          <a:p>
            <a:pPr lvl="0" algn="ctr">
              <a:lnSpc>
                <a:spcPct val="150000"/>
              </a:lnSpc>
            </a:pPr>
            <a:r>
              <a:rPr lang="fr-FR" sz="20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&lt;h3&gt;Ma deuxième idée&lt;h3</a:t>
            </a:r>
            <a:endParaRPr lang="fr-FR" sz="1600" dirty="0">
              <a:solidFill>
                <a:prstClr val="white"/>
              </a:solidFill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3814" y="3375874"/>
            <a:ext cx="307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« </a:t>
            </a:r>
            <a:r>
              <a:rPr lang="fr-FR" sz="1600" i="1" dirty="0"/>
              <a:t>Un titre décrit brièvement le sujet de la section qu’il introduit</a:t>
            </a:r>
            <a:r>
              <a:rPr lang="fr-FR" sz="1600" dirty="0"/>
              <a:t>.</a:t>
            </a:r>
            <a:br>
              <a:rPr lang="fr-FR" sz="1600" dirty="0"/>
            </a:br>
            <a:endParaRPr lang="fr-FR" sz="1600" dirty="0"/>
          </a:p>
        </p:txBody>
      </p:sp>
      <p:pic>
        <p:nvPicPr>
          <p:cNvPr id="15" name="Image 14" descr="cont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2" y="1772816"/>
            <a:ext cx="1697355" cy="16030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99592" y="55892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Dans ces différents niveaux,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les mots clés importants doivent être présents sans être trop souvent répétés.</a:t>
            </a:r>
          </a:p>
        </p:txBody>
      </p:sp>
    </p:spTree>
    <p:extLst>
      <p:ext uri="{BB962C8B-B14F-4D97-AF65-F5344CB8AC3E}">
        <p14:creationId xmlns:p14="http://schemas.microsoft.com/office/powerpoint/2010/main" val="920101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5772151" cy="1143000"/>
          </a:xfrm>
        </p:spPr>
        <p:txBody>
          <a:bodyPr>
            <a:normAutofit/>
          </a:bodyPr>
          <a:lstStyle/>
          <a:p>
            <a:pPr algn="l"/>
            <a:r>
              <a:rPr lang="fr-FR" sz="5400" dirty="0"/>
              <a:t>Des URL réécrites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pic>
        <p:nvPicPr>
          <p:cNvPr id="11" name="Image 10" descr="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86" y="2834481"/>
            <a:ext cx="1524000" cy="1584059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/>
        </p:nvSpPr>
        <p:spPr>
          <a:xfrm>
            <a:off x="2699792" y="2492896"/>
            <a:ext cx="6048672" cy="30243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fr-FR" sz="32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« URL rewriting » : passer d’une URL composée de paramètres techniques à une URL lisible et avec des mots clés </a:t>
            </a:r>
            <a:endParaRPr lang="fr-FR" sz="24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3463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239000" cy="1143000"/>
          </a:xfrm>
        </p:spPr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88840"/>
            <a:ext cx="7467600" cy="4104456"/>
          </a:xfrm>
        </p:spPr>
        <p:txBody>
          <a:bodyPr/>
          <a:lstStyle/>
          <a:p>
            <a:r>
              <a:rPr lang="fr-FR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www.jaimelevin.com/product.php?id=112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  <a:hlinkClick r:id="rId2"/>
              </a:rPr>
              <a:t>www.jaimelevin.com/chateau-giscours-2005.htm</a:t>
            </a:r>
            <a:r>
              <a:rPr lang="fr-FR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  <a:hlinkClick r:id="rId2"/>
              </a:rPr>
              <a:t>l</a:t>
            </a:r>
            <a:endParaRPr lang="fr-FR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endParaRPr lang="fr-FR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endParaRPr lang="fr-FR" sz="2000" dirty="0">
              <a:solidFill>
                <a:schemeClr val="bg1"/>
              </a:solidFill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280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5435" y="-12923"/>
            <a:ext cx="7019107" cy="1143000"/>
          </a:xfrm>
        </p:spPr>
        <p:txBody>
          <a:bodyPr>
            <a:noAutofit/>
          </a:bodyPr>
          <a:lstStyle/>
          <a:p>
            <a:pPr algn="l"/>
            <a:r>
              <a:rPr lang="fr-FR" sz="5400" dirty="0"/>
              <a:t>Des médias optimisés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154556" y="1133997"/>
            <a:ext cx="6809932" cy="48872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Pour Google, </a:t>
            </a:r>
            <a:r>
              <a:rPr lang="fr-FR" sz="2800" b="1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contenu d’une image est vide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Renseigner </a:t>
            </a:r>
            <a:r>
              <a:rPr lang="fr-FR" sz="2800" b="1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la balise ALT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Donner des </a:t>
            </a:r>
            <a:r>
              <a:rPr lang="fr-FR" sz="2800" b="1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noms de fichiers descriptifs pour chaque image </a:t>
            </a: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(mots clés)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Optimisation du </a:t>
            </a:r>
            <a:r>
              <a:rPr lang="fr-FR" sz="2800" b="1" dirty="0"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poids des images</a:t>
            </a:r>
          </a:p>
          <a:p>
            <a:pPr>
              <a:lnSpc>
                <a:spcPct val="150000"/>
              </a:lnSpc>
            </a:pPr>
            <a:endParaRPr lang="fr-FR" sz="28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14" name="Image 13" descr="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5314"/>
            <a:ext cx="1697355" cy="16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5435" y="-12923"/>
            <a:ext cx="7019107" cy="1143000"/>
          </a:xfrm>
        </p:spPr>
        <p:txBody>
          <a:bodyPr>
            <a:noAutofit/>
          </a:bodyPr>
          <a:lstStyle/>
          <a:p>
            <a:pPr algn="l"/>
            <a:r>
              <a:rPr lang="fr-FR" sz="5400" dirty="0"/>
              <a:t>Images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680295" y="1556792"/>
            <a:ext cx="5972231" cy="23762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3200" dirty="0"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15" name="Image 14" descr="v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830" y="3645024"/>
            <a:ext cx="1344222" cy="171388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086744" y="1990871"/>
            <a:ext cx="65786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Helvetica"/>
                <a:cs typeface="Helvetica"/>
              </a:rPr>
              <a:t>EXEMPLE : </a:t>
            </a:r>
          </a:p>
          <a:p>
            <a:r>
              <a:rPr lang="fr-FR" sz="3600" dirty="0">
                <a:latin typeface="Helvetica"/>
                <a:cs typeface="Helvetica"/>
              </a:rPr>
              <a:t>&lt;</a:t>
            </a:r>
            <a:r>
              <a:rPr lang="fr-FR" sz="3600" dirty="0" err="1">
                <a:latin typeface="Helvetica"/>
                <a:cs typeface="Helvetica"/>
              </a:rPr>
              <a:t>img</a:t>
            </a:r>
            <a:r>
              <a:rPr lang="fr-FR" sz="3600" dirty="0">
                <a:latin typeface="Helvetica"/>
                <a:cs typeface="Helvetica"/>
              </a:rPr>
              <a:t> </a:t>
            </a:r>
            <a:r>
              <a:rPr lang="fr-FR" sz="3600" dirty="0" err="1">
                <a:latin typeface="Helvetica"/>
                <a:cs typeface="Helvetica"/>
              </a:rPr>
              <a:t>src</a:t>
            </a:r>
            <a:r>
              <a:rPr lang="fr-FR" sz="3600" dirty="0">
                <a:latin typeface="Helvetica"/>
                <a:cs typeface="Helvetica"/>
              </a:rPr>
              <a:t>=‘‘verre-vin-rouge.png’’</a:t>
            </a:r>
          </a:p>
          <a:p>
            <a:r>
              <a:rPr lang="fr-FR" sz="3600" dirty="0" err="1">
                <a:latin typeface="Helvetica"/>
                <a:cs typeface="Helvetica"/>
              </a:rPr>
              <a:t>alt</a:t>
            </a:r>
            <a:r>
              <a:rPr lang="fr-FR" sz="3600" dirty="0">
                <a:latin typeface="Helvetica"/>
                <a:cs typeface="Helvetica"/>
              </a:rPr>
              <a:t>=‘‘verre de vin rouge’’ /&gt;</a:t>
            </a:r>
          </a:p>
        </p:txBody>
      </p:sp>
      <p:pic>
        <p:nvPicPr>
          <p:cNvPr id="14" name="Image 13" descr="cont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05314"/>
            <a:ext cx="1697355" cy="16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75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3745691"/>
          </a:xfrm>
        </p:spPr>
        <p:txBody>
          <a:bodyPr/>
          <a:lstStyle/>
          <a:p>
            <a:r>
              <a:rPr lang="fr-FR" sz="8000" dirty="0"/>
              <a:t>Les mots clés et le contenu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26700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676328" cy="3313643"/>
          </a:xfrm>
        </p:spPr>
        <p:txBody>
          <a:bodyPr/>
          <a:lstStyle/>
          <a:p>
            <a:r>
              <a:rPr lang="fr-FR" sz="9600" dirty="0"/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415077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8726" y="1844824"/>
            <a:ext cx="8683753" cy="3782144"/>
          </a:xfrm>
        </p:spPr>
        <p:txBody>
          <a:bodyPr lIns="0" rIns="0" bIns="72000">
            <a:noAutofit/>
          </a:bodyPr>
          <a:lstStyle/>
          <a:p>
            <a:pPr lvl="1"/>
            <a:r>
              <a:rPr lang="fr-FR" sz="3200" dirty="0"/>
              <a:t>Quel est mon métier ?</a:t>
            </a:r>
          </a:p>
          <a:p>
            <a:pPr lvl="1"/>
            <a:r>
              <a:rPr lang="fr-FR" sz="3200" dirty="0"/>
              <a:t>Quels sont mes cibles ? </a:t>
            </a:r>
          </a:p>
          <a:p>
            <a:pPr lvl="1"/>
            <a:r>
              <a:rPr lang="fr-FR" sz="3200" dirty="0"/>
              <a:t>De quelle(s) thématique(s) mon site traite-il ?</a:t>
            </a:r>
          </a:p>
          <a:p>
            <a:pPr lvl="1"/>
            <a:r>
              <a:rPr lang="fr-FR" sz="3200" dirty="0"/>
              <a:t>Quels mots-clés utiliserai-je pour accéder à mon site ?</a:t>
            </a:r>
          </a:p>
          <a:p>
            <a:pPr lvl="1"/>
            <a:r>
              <a:rPr lang="fr-FR" sz="3200" dirty="0"/>
              <a:t>Qui sont mes concurrents sur le web ?</a:t>
            </a:r>
          </a:p>
          <a:p>
            <a:pPr lvl="1"/>
            <a:r>
              <a:rPr lang="fr-FR" sz="3200" dirty="0"/>
              <a:t>Sur quels mots-clés se positionnent-ils ?</a:t>
            </a:r>
          </a:p>
          <a:p>
            <a:pPr lvl="2"/>
            <a:endParaRPr lang="fr-FR" sz="2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91264" cy="1143000"/>
          </a:xfrm>
        </p:spPr>
        <p:txBody>
          <a:bodyPr>
            <a:noAutofit/>
          </a:bodyPr>
          <a:lstStyle/>
          <a:p>
            <a:pPr algn="l"/>
            <a:r>
              <a:rPr lang="fr-FR" sz="4000" dirty="0"/>
              <a:t>Quelques questions basiques à se poser…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</p:spTree>
    <p:extLst>
      <p:ext uri="{BB962C8B-B14F-4D97-AF65-F5344CB8AC3E}">
        <p14:creationId xmlns:p14="http://schemas.microsoft.com/office/powerpoint/2010/main" val="1854020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96107"/>
            <a:ext cx="7715200" cy="1100645"/>
          </a:xfrm>
        </p:spPr>
        <p:txBody>
          <a:bodyPr>
            <a:noAutofit/>
          </a:bodyPr>
          <a:lstStyle/>
          <a:p>
            <a:pPr algn="l"/>
            <a:r>
              <a:rPr lang="fr-FR" sz="6000" dirty="0"/>
              <a:t>Utiliser les bons outils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pic>
        <p:nvPicPr>
          <p:cNvPr id="13" name="Image 12" descr="logogoo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11" y="2685515"/>
            <a:ext cx="2562225" cy="9048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150119" y="3653172"/>
            <a:ext cx="2150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Trends</a:t>
            </a:r>
          </a:p>
          <a:p>
            <a:pPr algn="r"/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www.google.fr/trends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6890" y="2752618"/>
            <a:ext cx="4245119" cy="1675543"/>
          </a:xfrm>
          <a:prstGeom prst="wedgeRectCallout">
            <a:avLst>
              <a:gd name="adj1" fmla="val 57709"/>
              <a:gd name="adj2" fmla="val 20886"/>
            </a:avLst>
          </a:prstGeom>
          <a:solidFill>
            <a:srgbClr val="76D3EA"/>
          </a:solidFill>
          <a:ln>
            <a:noFill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dirty="0">
                <a:solidFill>
                  <a:prstClr val="white"/>
                </a:solidFill>
              </a:rPr>
              <a:t>Tendance / intérêt de recherche</a:t>
            </a:r>
          </a:p>
          <a:p>
            <a:pPr lvl="0" algn="ctr"/>
            <a:r>
              <a:rPr lang="fr-FR" sz="2400" dirty="0">
                <a:solidFill>
                  <a:prstClr val="white"/>
                </a:solidFill>
              </a:rPr>
              <a:t>Prévision de recherche</a:t>
            </a:r>
          </a:p>
        </p:txBody>
      </p:sp>
    </p:spTree>
    <p:extLst>
      <p:ext uri="{BB962C8B-B14F-4D97-AF65-F5344CB8AC3E}">
        <p14:creationId xmlns:p14="http://schemas.microsoft.com/office/powerpoint/2010/main" val="514342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679032"/>
          </a:xfrm>
        </p:spPr>
        <p:txBody>
          <a:bodyPr>
            <a:normAutofit/>
          </a:bodyPr>
          <a:lstStyle/>
          <a:p>
            <a:r>
              <a:rPr lang="fr-FR" sz="3600" dirty="0"/>
              <a:t>Les </a:t>
            </a:r>
            <a:r>
              <a:rPr lang="fr-FR" sz="3600" b="1" dirty="0"/>
              <a:t>mots-clés longs </a:t>
            </a:r>
            <a:r>
              <a:rPr lang="fr-FR" sz="3600" dirty="0"/>
              <a:t>(4 mots) amènent un taux de transformation plus élevé</a:t>
            </a:r>
          </a:p>
          <a:p>
            <a:pPr lvl="1"/>
            <a:r>
              <a:rPr lang="fr-FR" sz="2600" dirty="0"/>
              <a:t>Ex : location gite groupe 82 </a:t>
            </a:r>
          </a:p>
          <a:p>
            <a:r>
              <a:rPr lang="fr-FR" sz="3600" dirty="0"/>
              <a:t>Lister les </a:t>
            </a:r>
            <a:r>
              <a:rPr lang="fr-FR" sz="3600" b="1" dirty="0"/>
              <a:t>3, 6, 10 mots clés les plus évidents de son activité</a:t>
            </a:r>
          </a:p>
          <a:p>
            <a:r>
              <a:rPr lang="fr-FR" sz="3600" dirty="0"/>
              <a:t>Penser aux </a:t>
            </a:r>
            <a:r>
              <a:rPr lang="fr-FR" sz="3600" b="1" dirty="0"/>
              <a:t>déclinaisons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06675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fr-FR" sz="3600" dirty="0"/>
              <a:t>Mots clés : la valorisation</a:t>
            </a:r>
          </a:p>
          <a:p>
            <a:pPr lvl="1"/>
            <a:r>
              <a:rPr lang="fr-FR" sz="3200" dirty="0"/>
              <a:t>Maximiser leur présence</a:t>
            </a:r>
          </a:p>
          <a:p>
            <a:pPr lvl="1"/>
            <a:r>
              <a:rPr lang="fr-FR" sz="3200" dirty="0"/>
              <a:t>Utiliser le </a:t>
            </a:r>
            <a:r>
              <a:rPr lang="fr-FR" sz="3200" dirty="0" err="1"/>
              <a:t>strong</a:t>
            </a:r>
            <a:r>
              <a:rPr lang="fr-FR" sz="3200" dirty="0"/>
              <a:t> (gras)</a:t>
            </a:r>
          </a:p>
          <a:p>
            <a:pPr lvl="1"/>
            <a:r>
              <a:rPr lang="fr-FR" sz="3200" dirty="0"/>
              <a:t>Les images : </a:t>
            </a:r>
            <a:r>
              <a:rPr lang="fr-FR" sz="3200" dirty="0" err="1"/>
              <a:t>alt</a:t>
            </a:r>
            <a:endParaRPr lang="fr-FR" sz="3200" dirty="0"/>
          </a:p>
          <a:p>
            <a:pPr lvl="1"/>
            <a:endParaRPr lang="fr-FR" sz="3200" dirty="0"/>
          </a:p>
          <a:p>
            <a:pPr lvl="1"/>
            <a:r>
              <a:rPr lang="fr-FR" sz="3200" dirty="0"/>
              <a:t>A placer dans les </a:t>
            </a:r>
            <a:r>
              <a:rPr lang="fr-FR" sz="3200" b="1" dirty="0"/>
              <a:t>balises clés</a:t>
            </a:r>
          </a:p>
        </p:txBody>
      </p:sp>
    </p:spTree>
    <p:extLst>
      <p:ext uri="{BB962C8B-B14F-4D97-AF65-F5344CB8AC3E}">
        <p14:creationId xmlns:p14="http://schemas.microsoft.com/office/powerpoint/2010/main" val="2277364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util de planification des mots clés – Google AdWord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4" t="12621" r="23372"/>
          <a:stretch/>
        </p:blipFill>
        <p:spPr>
          <a:xfrm>
            <a:off x="560512" y="1340768"/>
            <a:ext cx="7538484" cy="480709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39000" cy="1143000"/>
          </a:xfrm>
        </p:spPr>
        <p:txBody>
          <a:bodyPr/>
          <a:lstStyle/>
          <a:p>
            <a:r>
              <a:rPr lang="fr-FR" dirty="0"/>
              <a:t>Google </a:t>
            </a:r>
            <a:r>
              <a:rPr lang="fr-FR" dirty="0" err="1"/>
              <a:t>ads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909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47486" y="80992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Trends</a:t>
            </a:r>
          </a:p>
        </p:txBody>
      </p:sp>
      <p:sp>
        <p:nvSpPr>
          <p:cNvPr id="1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pic>
        <p:nvPicPr>
          <p:cNvPr id="9" name="Image 8" descr="tren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416672"/>
            <a:ext cx="7800975" cy="490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755576" y="403893"/>
            <a:ext cx="7075885" cy="812057"/>
          </a:xfrm>
        </p:spPr>
        <p:txBody>
          <a:bodyPr/>
          <a:lstStyle/>
          <a:p>
            <a:r>
              <a:rPr lang="fr-FR" dirty="0"/>
              <a:t>Google </a:t>
            </a:r>
            <a:r>
              <a:rPr lang="fr-FR" dirty="0">
                <a:hlinkClick r:id="rId3"/>
              </a:rPr>
              <a:t>Trends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527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-30832"/>
            <a:ext cx="7239000" cy="1143000"/>
          </a:xfrm>
        </p:spPr>
        <p:txBody>
          <a:bodyPr/>
          <a:lstStyle/>
          <a:p>
            <a:r>
              <a:rPr lang="fr-FR" sz="4000" dirty="0"/>
              <a:t>Long </a:t>
            </a:r>
            <a:r>
              <a:rPr lang="fr-FR" sz="4000" dirty="0" err="1"/>
              <a:t>tail</a:t>
            </a:r>
            <a:r>
              <a:rPr lang="fr-FR" sz="4000" dirty="0"/>
              <a:t> ou « longue traîne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12776"/>
            <a:ext cx="7971656" cy="5112568"/>
          </a:xfrm>
        </p:spPr>
        <p:txBody>
          <a:bodyPr>
            <a:normAutofit/>
          </a:bodyPr>
          <a:lstStyle/>
          <a:p>
            <a:r>
              <a:rPr lang="fr-FR" dirty="0"/>
              <a:t>concept d’</a:t>
            </a:r>
            <a:r>
              <a:rPr lang="fr-FR" b="1" dirty="0"/>
              <a:t>optimisation de mots-clés</a:t>
            </a:r>
            <a:endParaRPr lang="fr-FR" dirty="0"/>
          </a:p>
          <a:p>
            <a:r>
              <a:rPr lang="fr-FR" dirty="0"/>
              <a:t>se positionner sur une </a:t>
            </a:r>
            <a:r>
              <a:rPr lang="fr-FR" b="1" dirty="0"/>
              <a:t>requête très spécifique</a:t>
            </a:r>
            <a:r>
              <a:rPr lang="fr-FR" dirty="0"/>
              <a:t> et constituée de 3 mots ou plus</a:t>
            </a:r>
          </a:p>
          <a:p>
            <a:pPr lvl="1"/>
            <a:r>
              <a:rPr lang="fr-FR" sz="2400" dirty="0"/>
              <a:t>Ex : vin de bordeaux : 16 millions de résultats</a:t>
            </a:r>
          </a:p>
          <a:p>
            <a:pPr lvl="1"/>
            <a:r>
              <a:rPr lang="fr-FR" sz="2400" dirty="0"/>
              <a:t>Vin de bordeaux grand cru : 1,5 millions</a:t>
            </a:r>
          </a:p>
          <a:p>
            <a:pPr lvl="1"/>
            <a:r>
              <a:rPr lang="fr-FR" sz="2400" dirty="0"/>
              <a:t>Vin de bordeaux grand cru biologique : - de 500,000 résultats</a:t>
            </a:r>
          </a:p>
          <a:p>
            <a:pPr lvl="2"/>
            <a:r>
              <a:rPr lang="fr-FR" dirty="0"/>
              <a:t>Décliner : acheter vin de bordeaux grand cru biologique</a:t>
            </a:r>
          </a:p>
        </p:txBody>
      </p:sp>
    </p:spTree>
    <p:extLst>
      <p:ext uri="{BB962C8B-B14F-4D97-AF65-F5344CB8AC3E}">
        <p14:creationId xmlns:p14="http://schemas.microsoft.com/office/powerpoint/2010/main" val="1315134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3673683"/>
          </a:xfrm>
        </p:spPr>
        <p:txBody>
          <a:bodyPr/>
          <a:lstStyle/>
          <a:p>
            <a:r>
              <a:rPr lang="fr-FR" sz="8800" dirty="0"/>
              <a:t>Travailler son contenu</a:t>
            </a:r>
          </a:p>
        </p:txBody>
      </p:sp>
    </p:spTree>
    <p:extLst>
      <p:ext uri="{BB962C8B-B14F-4D97-AF65-F5344CB8AC3E}">
        <p14:creationId xmlns:p14="http://schemas.microsoft.com/office/powerpoint/2010/main" val="497004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20880" cy="720080"/>
          </a:xfrm>
        </p:spPr>
        <p:txBody>
          <a:bodyPr/>
          <a:lstStyle/>
          <a:p>
            <a:r>
              <a:rPr lang="fr-FR" sz="4800" dirty="0"/>
              <a:t>Penser internautes et moteurs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87624" y="458112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est votre premier lecteur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58890"/>
            <a:ext cx="6482393" cy="224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6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39000" cy="1143000"/>
          </a:xfrm>
        </p:spPr>
        <p:txBody>
          <a:bodyPr/>
          <a:lstStyle/>
          <a:p>
            <a:r>
              <a:rPr lang="fr-FR" dirty="0"/>
              <a:t>Pourquoi rédiger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564904"/>
            <a:ext cx="7467600" cy="2016224"/>
          </a:xfrm>
        </p:spPr>
        <p:txBody>
          <a:bodyPr/>
          <a:lstStyle/>
          <a:p>
            <a:r>
              <a:rPr lang="fr-FR" dirty="0"/>
              <a:t>Apporter une information claire et précise</a:t>
            </a:r>
          </a:p>
          <a:p>
            <a:r>
              <a:rPr lang="fr-FR" dirty="0"/>
              <a:t>Donner envie</a:t>
            </a:r>
          </a:p>
          <a:p>
            <a:r>
              <a:rPr lang="fr-FR" dirty="0"/>
              <a:t>Répondre aux objectifs de communication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971600" y="5517232"/>
            <a:ext cx="23762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58555" y="538481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Séduire internautes et moteurs de recherches</a:t>
            </a:r>
          </a:p>
        </p:txBody>
      </p:sp>
    </p:spTree>
    <p:extLst>
      <p:ext uri="{BB962C8B-B14F-4D97-AF65-F5344CB8AC3E}">
        <p14:creationId xmlns:p14="http://schemas.microsoft.com/office/powerpoint/2010/main" val="298044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792"/>
            <a:ext cx="7859216" cy="5112568"/>
          </a:xfrm>
        </p:spPr>
        <p:txBody>
          <a:bodyPr>
            <a:normAutofit/>
          </a:bodyPr>
          <a:lstStyle/>
          <a:p>
            <a:r>
              <a:rPr lang="fr-FR" dirty="0"/>
              <a:t>Lancement de Google en </a:t>
            </a:r>
            <a:r>
              <a:rPr lang="fr-FR" b="1" dirty="0"/>
              <a:t>1998</a:t>
            </a:r>
          </a:p>
          <a:p>
            <a:r>
              <a:rPr lang="fr-FR" b="1" dirty="0"/>
              <a:t>91% des français utilisent Google (67% aux USA)</a:t>
            </a:r>
          </a:p>
          <a:p>
            <a:r>
              <a:rPr lang="fr-FR" b="1" dirty="0"/>
              <a:t>100 milliards de requêtes chaque mois sur Google (3,3 milliards chaque jour)</a:t>
            </a:r>
          </a:p>
          <a:p>
            <a:r>
              <a:rPr lang="fr-FR" dirty="0"/>
              <a:t>Google crawle environ </a:t>
            </a:r>
            <a:r>
              <a:rPr lang="fr-FR" b="1" dirty="0"/>
              <a:t>20 milliards</a:t>
            </a:r>
            <a:r>
              <a:rPr lang="fr-FR" dirty="0"/>
              <a:t> de pages par jour </a:t>
            </a:r>
          </a:p>
          <a:p>
            <a:r>
              <a:rPr lang="fr-FR" dirty="0"/>
              <a:t>Interface de recherche Google disponible dans plus de </a:t>
            </a:r>
            <a:r>
              <a:rPr lang="fr-FR" b="1" dirty="0"/>
              <a:t>112 langues</a:t>
            </a:r>
          </a:p>
          <a:p>
            <a:r>
              <a:rPr lang="fr-FR" b="1" dirty="0"/>
              <a:t>4 milliards de vidéos </a:t>
            </a:r>
            <a:r>
              <a:rPr lang="fr-FR" dirty="0"/>
              <a:t>vues chaque jour sur Youtube (filiale de Google)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465308" cy="11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2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239000" cy="1143000"/>
          </a:xfrm>
        </p:spPr>
        <p:txBody>
          <a:bodyPr/>
          <a:lstStyle/>
          <a:p>
            <a:r>
              <a:rPr lang="fr-FR" sz="4800" dirty="0"/>
              <a:t>Principes de rédaction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16832"/>
            <a:ext cx="7467600" cy="4491608"/>
          </a:xfrm>
        </p:spPr>
        <p:txBody>
          <a:bodyPr>
            <a:normAutofit/>
          </a:bodyPr>
          <a:lstStyle/>
          <a:p>
            <a:r>
              <a:rPr lang="fr-FR" sz="3600" dirty="0"/>
              <a:t>Contenu </a:t>
            </a:r>
            <a:r>
              <a:rPr lang="fr-FR" sz="3600" b="1" dirty="0"/>
              <a:t>qualitatif et attractif</a:t>
            </a:r>
          </a:p>
          <a:p>
            <a:r>
              <a:rPr lang="fr-FR" sz="3600" dirty="0"/>
              <a:t>Contenu</a:t>
            </a:r>
            <a:r>
              <a:rPr lang="fr-FR" sz="3600" b="1" dirty="0"/>
              <a:t> unique</a:t>
            </a:r>
          </a:p>
          <a:p>
            <a:r>
              <a:rPr lang="fr-FR" sz="3600" dirty="0"/>
              <a:t>Information </a:t>
            </a:r>
            <a:r>
              <a:rPr lang="fr-FR" sz="3600" b="1" dirty="0"/>
              <a:t>utile</a:t>
            </a:r>
          </a:p>
          <a:p>
            <a:r>
              <a:rPr lang="fr-FR" sz="3600" dirty="0"/>
              <a:t>Des textes autour </a:t>
            </a:r>
            <a:r>
              <a:rPr lang="fr-FR" sz="3600" b="1" dirty="0"/>
              <a:t>des mots clés recherchés et qui correspondent à votre offre</a:t>
            </a:r>
          </a:p>
          <a:p>
            <a:r>
              <a:rPr lang="fr-FR" sz="3600" dirty="0"/>
              <a:t>Des liens </a:t>
            </a:r>
            <a:r>
              <a:rPr lang="fr-FR" sz="3600" b="1" dirty="0"/>
              <a:t>internes dans le texte</a:t>
            </a:r>
          </a:p>
        </p:txBody>
      </p:sp>
    </p:spTree>
    <p:extLst>
      <p:ext uri="{BB962C8B-B14F-4D97-AF65-F5344CB8AC3E}">
        <p14:creationId xmlns:p14="http://schemas.microsoft.com/office/powerpoint/2010/main" val="608572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39000" cy="1143000"/>
          </a:xfrm>
        </p:spPr>
        <p:txBody>
          <a:bodyPr/>
          <a:lstStyle/>
          <a:p>
            <a:r>
              <a:rPr lang="fr-FR" dirty="0"/>
              <a:t>Actualisation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844824"/>
            <a:ext cx="7467600" cy="4059560"/>
          </a:xfrm>
        </p:spPr>
        <p:txBody>
          <a:bodyPr>
            <a:normAutofit/>
          </a:bodyPr>
          <a:lstStyle/>
          <a:p>
            <a:r>
              <a:rPr lang="fr-FR" sz="3600" dirty="0"/>
              <a:t>Votre site doit évoluer en terme de contenus, visuels, comme votre entreprise !</a:t>
            </a:r>
          </a:p>
          <a:p>
            <a:r>
              <a:rPr lang="fr-FR" sz="3600" dirty="0"/>
              <a:t>Mise à jour des contenus : </a:t>
            </a:r>
            <a:r>
              <a:rPr lang="fr-FR" sz="3600" b="1" dirty="0"/>
              <a:t>susciter intérêt et faire revenir l’internaute</a:t>
            </a:r>
          </a:p>
          <a:p>
            <a:r>
              <a:rPr lang="fr-FR" sz="3600" dirty="0"/>
              <a:t>Visite régulière des </a:t>
            </a:r>
            <a:r>
              <a:rPr lang="fr-FR" sz="3600" b="1" dirty="0"/>
              <a:t>robots</a:t>
            </a:r>
          </a:p>
        </p:txBody>
      </p:sp>
    </p:spTree>
    <p:extLst>
      <p:ext uri="{BB962C8B-B14F-4D97-AF65-F5344CB8AC3E}">
        <p14:creationId xmlns:p14="http://schemas.microsoft.com/office/powerpoint/2010/main" val="1959790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199" y="866775"/>
            <a:ext cx="577215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La pyramide inversée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graphicFrame>
        <p:nvGraphicFramePr>
          <p:cNvPr id="10" name="Diagramme 9"/>
          <p:cNvGraphicFramePr/>
          <p:nvPr/>
        </p:nvGraphicFramePr>
        <p:xfrm>
          <a:off x="457200" y="2929976"/>
          <a:ext cx="4649180" cy="305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749640" y="2646939"/>
            <a:ext cx="1027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/>
              <a:t>&lt;h1&gt;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&lt;h2&gt;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&lt;</a:t>
            </a:r>
            <a:r>
              <a:rPr lang="fr-FR" sz="2400" dirty="0" err="1"/>
              <a:t>hn</a:t>
            </a:r>
            <a:r>
              <a:rPr lang="fr-FR" sz="2400" dirty="0"/>
              <a:t>&gt;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&lt;p&gt;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&lt;</a:t>
            </a:r>
            <a:r>
              <a:rPr lang="fr-FR" sz="2400" dirty="0" err="1"/>
              <a:t>ul</a:t>
            </a:r>
            <a:r>
              <a:rPr lang="fr-FR" sz="2400" dirty="0"/>
              <a:t>&gt;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&lt;</a:t>
            </a:r>
            <a:r>
              <a:rPr lang="fr-FR" sz="2400" dirty="0" err="1"/>
              <a:t>img</a:t>
            </a:r>
            <a:r>
              <a:rPr lang="fr-FR" sz="2400" dirty="0"/>
              <a:t>&gt;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14949" y="2929975"/>
            <a:ext cx="234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L’ESSENTIEL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6041571" y="3855109"/>
            <a:ext cx="838199" cy="1272061"/>
          </a:xfrm>
          <a:prstGeom prst="downArrow">
            <a:avLst/>
          </a:prstGeom>
          <a:solidFill>
            <a:srgbClr val="76D3EA"/>
          </a:solidFill>
          <a:ln>
            <a:noFill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14953" y="5319906"/>
            <a:ext cx="234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détails</a:t>
            </a:r>
          </a:p>
        </p:txBody>
      </p:sp>
    </p:spTree>
    <p:extLst>
      <p:ext uri="{BB962C8B-B14F-4D97-AF65-F5344CB8AC3E}">
        <p14:creationId xmlns:p14="http://schemas.microsoft.com/office/powerpoint/2010/main" val="4147742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Lisibilité  = sur un écran, on lit en moyenne 25% moins vite que sur le papier</a:t>
            </a:r>
          </a:p>
          <a:p>
            <a:r>
              <a:rPr lang="fr-FR" dirty="0"/>
              <a:t>Ligne de flottaison : 22% des internautes scrollent jusqu’au pied de page</a:t>
            </a:r>
          </a:p>
          <a:p>
            <a:r>
              <a:rPr lang="fr-FR" dirty="0"/>
              <a:t>Eye-</a:t>
            </a:r>
            <a:r>
              <a:rPr lang="fr-FR" dirty="0" err="1"/>
              <a:t>tracking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037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766888"/>
            <a:ext cx="74485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53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39000" cy="1143000"/>
          </a:xfrm>
        </p:spPr>
        <p:txBody>
          <a:bodyPr/>
          <a:lstStyle/>
          <a:p>
            <a:r>
              <a:rPr lang="fr-FR" sz="4400" dirty="0"/>
              <a:t>Organiser l’information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484784"/>
            <a:ext cx="7467600" cy="4680520"/>
          </a:xfrm>
        </p:spPr>
        <p:txBody>
          <a:bodyPr>
            <a:normAutofit fontScale="92500"/>
          </a:bodyPr>
          <a:lstStyle/>
          <a:p>
            <a:r>
              <a:rPr lang="fr-FR" sz="3600" b="1" dirty="0"/>
              <a:t>Le contenu fait partie d’une structure</a:t>
            </a:r>
          </a:p>
          <a:p>
            <a:pPr lvl="1"/>
            <a:r>
              <a:rPr lang="fr-FR" sz="3200" dirty="0"/>
              <a:t>Architecture de l’information</a:t>
            </a:r>
          </a:p>
          <a:p>
            <a:pPr lvl="1"/>
            <a:r>
              <a:rPr lang="fr-FR" sz="3200" dirty="0"/>
              <a:t>Maillage : liens internes</a:t>
            </a:r>
          </a:p>
          <a:p>
            <a:pPr lvl="1"/>
            <a:endParaRPr lang="fr-FR" dirty="0"/>
          </a:p>
          <a:p>
            <a:r>
              <a:rPr lang="fr-FR" sz="3600" b="1" dirty="0"/>
              <a:t>La page contient tous les éléments de compréhension</a:t>
            </a:r>
          </a:p>
          <a:p>
            <a:pPr lvl="1"/>
            <a:r>
              <a:rPr lang="fr-FR" sz="3200" dirty="0"/>
              <a:t>Page monothématique</a:t>
            </a:r>
          </a:p>
          <a:p>
            <a:pPr lvl="1"/>
            <a:r>
              <a:rPr lang="fr-FR" sz="3200" dirty="0"/>
              <a:t>D’où je viens, où je suis, où puis-je aller ?</a:t>
            </a:r>
          </a:p>
        </p:txBody>
      </p:sp>
    </p:spTree>
    <p:extLst>
      <p:ext uri="{BB962C8B-B14F-4D97-AF65-F5344CB8AC3E}">
        <p14:creationId xmlns:p14="http://schemas.microsoft.com/office/powerpoint/2010/main" val="4158398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39000" cy="1143000"/>
          </a:xfrm>
        </p:spPr>
        <p:txBody>
          <a:bodyPr/>
          <a:lstStyle/>
          <a:p>
            <a:r>
              <a:rPr lang="fr-FR" sz="4400" dirty="0"/>
              <a:t>Une étape cruciale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00808"/>
            <a:ext cx="7467600" cy="4419600"/>
          </a:xfrm>
        </p:spPr>
        <p:txBody>
          <a:bodyPr/>
          <a:lstStyle/>
          <a:p>
            <a:r>
              <a:rPr lang="fr-FR" dirty="0"/>
              <a:t>Chaque rubrique, chaque ligne, chaque texte doit être pensé et écrite pour générer du trafic</a:t>
            </a:r>
          </a:p>
          <a:p>
            <a:r>
              <a:rPr lang="fr-FR" dirty="0"/>
              <a:t>Utilisez le langage de vos clients</a:t>
            </a:r>
          </a:p>
        </p:txBody>
      </p:sp>
    </p:spTree>
    <p:extLst>
      <p:ext uri="{BB962C8B-B14F-4D97-AF65-F5344CB8AC3E}">
        <p14:creationId xmlns:p14="http://schemas.microsoft.com/office/powerpoint/2010/main" val="245332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95536" y="1268760"/>
            <a:ext cx="8229600" cy="6067549"/>
          </a:xfrm>
        </p:spPr>
        <p:txBody>
          <a:bodyPr>
            <a:normAutofit/>
          </a:bodyPr>
          <a:lstStyle/>
          <a:p>
            <a:r>
              <a:rPr lang="fr-FR" sz="3600" dirty="0"/>
              <a:t>Google a confirmé que le facteur « liens » jouait dans le référencement</a:t>
            </a:r>
          </a:p>
          <a:p>
            <a:pPr lvl="1"/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Un lien extérieur vers votre site = un vote positif selon Google</a:t>
            </a:r>
          </a:p>
          <a:p>
            <a:r>
              <a:rPr lang="fr-FR" sz="3600" dirty="0"/>
              <a:t>Des liens avec des </a:t>
            </a:r>
            <a:r>
              <a:rPr lang="fr-FR" sz="3600" b="1" dirty="0"/>
              <a:t>sites à forte notoriété</a:t>
            </a:r>
          </a:p>
          <a:p>
            <a:r>
              <a:rPr lang="fr-FR" sz="3600" dirty="0"/>
              <a:t>Evitez les </a:t>
            </a:r>
            <a:r>
              <a:rPr lang="fr-FR" sz="3600" b="1" dirty="0"/>
              <a:t>liens externes </a:t>
            </a:r>
            <a:r>
              <a:rPr lang="fr-FR" sz="3600" dirty="0"/>
              <a:t>sur votre page d’accueil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5772150" cy="1143000"/>
          </a:xfrm>
        </p:spPr>
        <p:txBody>
          <a:bodyPr>
            <a:normAutofit/>
          </a:bodyPr>
          <a:lstStyle/>
          <a:p>
            <a:pPr algn="l"/>
            <a:r>
              <a:rPr lang="fr-FR" sz="6000" dirty="0"/>
              <a:t>Les liens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</p:spTree>
    <p:extLst>
      <p:ext uri="{BB962C8B-B14F-4D97-AF65-F5344CB8AC3E}">
        <p14:creationId xmlns:p14="http://schemas.microsoft.com/office/powerpoint/2010/main" val="351524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sz="3600" b="1" dirty="0"/>
              <a:t>Des liens réellement utiles </a:t>
            </a:r>
            <a:r>
              <a:rPr lang="fr-FR" sz="3600" dirty="0"/>
              <a:t>dans les pages</a:t>
            </a:r>
          </a:p>
          <a:p>
            <a:r>
              <a:rPr lang="fr-FR" sz="3600" dirty="0"/>
              <a:t>Recherchez des pages </a:t>
            </a:r>
            <a:r>
              <a:rPr lang="fr-FR" sz="3600" b="1" dirty="0"/>
              <a:t>sur la même thématique ou même localisation géographique</a:t>
            </a:r>
          </a:p>
          <a:p>
            <a:r>
              <a:rPr lang="fr-FR" sz="3600" dirty="0"/>
              <a:t>Mentionnez l’adresse de votre site sur </a:t>
            </a:r>
            <a:r>
              <a:rPr lang="fr-FR" sz="3600" b="1" dirty="0"/>
              <a:t>blog, réseaux sociaux</a:t>
            </a:r>
            <a:r>
              <a:rPr lang="fr-FR" sz="3600" dirty="0"/>
              <a:t>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696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39000" cy="1143000"/>
          </a:xfrm>
        </p:spPr>
        <p:txBody>
          <a:bodyPr/>
          <a:lstStyle/>
          <a:p>
            <a:r>
              <a:rPr lang="fr-FR" sz="4800" dirty="0"/>
              <a:t>Le blog : votre assistant commercial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838200"/>
            <a:ext cx="7673280" cy="5615136"/>
          </a:xfrm>
        </p:spPr>
        <p:txBody>
          <a:bodyPr>
            <a:normAutofit fontScale="925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sz="3600" dirty="0"/>
              <a:t>Carnet de bord qui permet d’exprimer un point de vue, partager votre actualité</a:t>
            </a:r>
          </a:p>
          <a:p>
            <a:r>
              <a:rPr lang="fr-FR" sz="3600" dirty="0"/>
              <a:t>L’entreprise partage son univers, les éléments qui font sa personnalité, son actualité </a:t>
            </a:r>
          </a:p>
          <a:p>
            <a:r>
              <a:rPr lang="fr-FR" sz="3600" dirty="0"/>
              <a:t>Un espace de dialogue avec l’internaute </a:t>
            </a:r>
          </a:p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Outil idéal pour utiliser vos expressions clés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63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F3835-FF9E-DEC2-F92D-0EF1BC70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838200"/>
            <a:ext cx="7931224" cy="4419600"/>
          </a:xfrm>
        </p:spPr>
        <p:txBody>
          <a:bodyPr/>
          <a:lstStyle/>
          <a:p>
            <a:r>
              <a:rPr lang="fr-FR" dirty="0"/>
              <a:t>Part de marché des moteurs de recherche en France en 2021</a:t>
            </a:r>
          </a:p>
        </p:txBody>
      </p:sp>
      <p:pic>
        <p:nvPicPr>
          <p:cNvPr id="1026" name="Picture 2" descr="Parts de marché des moteurs de recherche – Décembre 2020 | WindowsFacile.fr">
            <a:extLst>
              <a:ext uri="{FF2B5EF4-FFF2-40B4-BE49-F238E27FC236}">
                <a16:creationId xmlns:a16="http://schemas.microsoft.com/office/drawing/2014/main" id="{972FD289-7125-3DAC-5B9B-722FF64D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48244"/>
            <a:ext cx="5832513" cy="38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04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5255096"/>
          </a:xfrm>
        </p:spPr>
        <p:txBody>
          <a:bodyPr>
            <a:normAutofit/>
          </a:bodyPr>
          <a:lstStyle/>
          <a:p>
            <a:r>
              <a:rPr lang="fr-FR" dirty="0"/>
              <a:t>Le principe du </a:t>
            </a:r>
            <a:r>
              <a:rPr lang="fr-FR" b="1" dirty="0"/>
              <a:t>référencement pour sites traditionnels et mobiles</a:t>
            </a:r>
            <a:r>
              <a:rPr lang="fr-FR" dirty="0"/>
              <a:t> est le même : un contenu de qualité, une bonne architecture technique et un site populaire</a:t>
            </a:r>
          </a:p>
          <a:p>
            <a:endParaRPr lang="fr-FR" dirty="0"/>
          </a:p>
          <a:p>
            <a:r>
              <a:rPr lang="fr-FR" b="1" dirty="0"/>
              <a:t>Les spécificités du référencement naturel pour site mobile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dues aux singularités de la recherche sur les navigateurs mobiles </a:t>
            </a:r>
          </a:p>
          <a:p>
            <a:pPr marL="0" indent="0">
              <a:buNone/>
            </a:pPr>
            <a:r>
              <a:rPr lang="fr-FR" dirty="0"/>
              <a:t>- et aux tailles d’écrans plus restreintes que sur un ordinateur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136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/>
              <a:t>L’</a:t>
            </a:r>
            <a:r>
              <a:rPr lang="fr-FR" sz="3200" b="1" dirty="0" err="1"/>
              <a:t>inbound</a:t>
            </a:r>
            <a:r>
              <a:rPr lang="fr-FR" sz="3200" b="1" dirty="0"/>
              <a:t> marketing ou « marketing entrant »</a:t>
            </a:r>
          </a:p>
          <a:p>
            <a:pPr marL="0" indent="0">
              <a:buNone/>
            </a:pPr>
            <a:r>
              <a:rPr lang="fr-FR" sz="3200" dirty="0"/>
              <a:t>Le client est au centre, et non plus l’offre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14837"/>
          <a:stretch/>
        </p:blipFill>
        <p:spPr>
          <a:xfrm>
            <a:off x="1252669" y="3284984"/>
            <a:ext cx="6858000" cy="13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50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404664"/>
            <a:ext cx="8003232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4700" b="1" dirty="0"/>
              <a:t>Exercice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Une chaine d’hôtels touristiques du Lot vous demande de créer un </a:t>
            </a:r>
            <a:r>
              <a:rPr lang="fr-FR" sz="3200" b="1" dirty="0"/>
              <a:t>blog tourisme </a:t>
            </a:r>
            <a:r>
              <a:rPr lang="fr-FR" sz="3200" dirty="0"/>
              <a:t>pour attirer des clients potentiels.</a:t>
            </a:r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r>
              <a:rPr lang="fr-FR" sz="3200" dirty="0"/>
              <a:t>Les suggestions Google montrent qu’il faut écrire sur les thématiques suivantes :</a:t>
            </a:r>
          </a:p>
          <a:p>
            <a:pPr marL="0" indent="0">
              <a:buNone/>
            </a:pPr>
            <a:endParaRPr lang="fr-FR" sz="1900" dirty="0"/>
          </a:p>
          <a:p>
            <a:pPr marL="0" indent="446088">
              <a:buNone/>
            </a:pPr>
            <a:r>
              <a:rPr lang="fr-FR" sz="3200" b="1" i="1" dirty="0"/>
              <a:t>lot lieux d'</a:t>
            </a:r>
            <a:r>
              <a:rPr lang="fr-FR" sz="3200" b="1" i="1" dirty="0" err="1"/>
              <a:t>interet</a:t>
            </a:r>
            <a:endParaRPr lang="fr-FR" sz="3200" b="1" i="1" dirty="0"/>
          </a:p>
          <a:p>
            <a:pPr marL="0" indent="446088">
              <a:buNone/>
            </a:pPr>
            <a:r>
              <a:rPr lang="fr-FR" sz="3200" b="1" i="1" dirty="0"/>
              <a:t>beaux paysages du lot</a:t>
            </a:r>
          </a:p>
          <a:p>
            <a:pPr marL="0" indent="446088">
              <a:buNone/>
            </a:pPr>
            <a:r>
              <a:rPr lang="fr-FR" sz="3200" b="1" i="1" dirty="0" err="1"/>
              <a:t>chateaux</a:t>
            </a:r>
            <a:r>
              <a:rPr lang="fr-FR" sz="3200" b="1" i="1" dirty="0"/>
              <a:t> a visiter dans le lot</a:t>
            </a:r>
          </a:p>
          <a:p>
            <a:pPr marL="0" indent="446088">
              <a:buNone/>
            </a:pPr>
            <a:r>
              <a:rPr lang="fr-FR" sz="3200" b="1" i="1" dirty="0"/>
              <a:t>que faire dans le </a:t>
            </a:r>
            <a:r>
              <a:rPr lang="fr-FR" sz="3200" b="1" i="1" dirty="0" err="1"/>
              <a:t>quercy</a:t>
            </a:r>
            <a:endParaRPr lang="fr-FR" sz="3200" b="1" i="1" dirty="0"/>
          </a:p>
          <a:p>
            <a:pPr marL="0" indent="446088">
              <a:buNone/>
            </a:pPr>
            <a:r>
              <a:rPr lang="fr-FR" sz="3200" b="1" i="1" dirty="0"/>
              <a:t>curiosités à voir dans le lot</a:t>
            </a:r>
          </a:p>
          <a:p>
            <a:pPr marL="0" indent="0">
              <a:buNone/>
            </a:pPr>
            <a:endParaRPr lang="fr-FR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100" b="1" dirty="0">
                <a:solidFill>
                  <a:srgbClr val="FF0000"/>
                </a:solidFill>
              </a:rPr>
              <a:t>Rédigez un texte de 500 caractères sur un de ces thèmes.</a:t>
            </a:r>
          </a:p>
          <a:p>
            <a:pPr marL="0" indent="0">
              <a:buNone/>
            </a:pP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1336941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404664"/>
            <a:ext cx="800323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700" b="1" dirty="0"/>
              <a:t>CONSIGNES</a:t>
            </a:r>
          </a:p>
          <a:p>
            <a:pPr>
              <a:buFontTx/>
              <a:buChar char="-"/>
            </a:pPr>
            <a:r>
              <a:rPr lang="fr-FR" sz="4400" dirty="0"/>
              <a:t>contenu unique</a:t>
            </a:r>
          </a:p>
          <a:p>
            <a:pPr>
              <a:buFontTx/>
              <a:buChar char="-"/>
            </a:pPr>
            <a:r>
              <a:rPr lang="fr-FR" sz="4400" dirty="0"/>
              <a:t>intéressant</a:t>
            </a:r>
          </a:p>
          <a:p>
            <a:pPr>
              <a:buFontTx/>
              <a:buChar char="-"/>
            </a:pPr>
            <a:r>
              <a:rPr lang="fr-FR" sz="4400" dirty="0"/>
              <a:t>illustré</a:t>
            </a:r>
          </a:p>
          <a:p>
            <a:pPr>
              <a:buFontTx/>
              <a:buChar char="-"/>
            </a:pPr>
            <a:r>
              <a:rPr lang="fr-FR" sz="4400" dirty="0"/>
              <a:t>donnant envie de revenir</a:t>
            </a:r>
          </a:p>
          <a:p>
            <a:pPr>
              <a:buFontTx/>
              <a:buChar char="-"/>
            </a:pPr>
            <a:r>
              <a:rPr lang="fr-FR" sz="4400" dirty="0"/>
              <a:t>donnant envie d’être partagé</a:t>
            </a:r>
          </a:p>
          <a:p>
            <a:pPr>
              <a:buFontTx/>
              <a:buChar char="-"/>
            </a:pPr>
            <a:r>
              <a:rPr lang="fr-FR" sz="4400" dirty="0"/>
              <a:t>amenant à réserver à l’hôtel</a:t>
            </a:r>
          </a:p>
          <a:p>
            <a:pPr>
              <a:buFontTx/>
              <a:buChar char="-"/>
            </a:pPr>
            <a:endParaRPr lang="fr-FR" sz="4700" b="1" dirty="0"/>
          </a:p>
          <a:p>
            <a:pPr>
              <a:buFontTx/>
              <a:buChar char="-"/>
            </a:pPr>
            <a:endParaRPr lang="fr-FR" sz="4700" b="1" dirty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1692481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560840" cy="4248472"/>
          </a:xfrm>
        </p:spPr>
        <p:txBody>
          <a:bodyPr/>
          <a:lstStyle/>
          <a:p>
            <a:br>
              <a:rPr lang="fr-FR" sz="4800" dirty="0"/>
            </a:br>
            <a:r>
              <a:rPr lang="fr-FR" sz="4800" dirty="0" err="1"/>
              <a:t>Géolocaliser</a:t>
            </a:r>
            <a:r>
              <a:rPr lang="fr-FR" sz="4800" dirty="0"/>
              <a:t> son entreprise : Google </a:t>
            </a:r>
            <a:r>
              <a:rPr lang="fr-FR" sz="4800" dirty="0" err="1"/>
              <a:t>Maps</a:t>
            </a:r>
            <a:br>
              <a:rPr lang="fr-FR" sz="4800" dirty="0"/>
            </a:br>
            <a:br>
              <a:rPr lang="fr-FR" sz="3600" dirty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3410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0"/>
            <a:ext cx="5772151" cy="1143000"/>
          </a:xfrm>
        </p:spPr>
        <p:txBody>
          <a:bodyPr>
            <a:normAutofit/>
          </a:bodyPr>
          <a:lstStyle/>
          <a:p>
            <a:pPr algn="l"/>
            <a:r>
              <a:rPr lang="fr-FR" sz="3600" dirty="0"/>
              <a:t>Optimisé sur le « local SEO »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sp>
        <p:nvSpPr>
          <p:cNvPr id="14" name="Ellipse 13"/>
          <p:cNvSpPr/>
          <p:nvPr/>
        </p:nvSpPr>
        <p:spPr>
          <a:xfrm>
            <a:off x="3065069" y="1484784"/>
            <a:ext cx="1022694" cy="885680"/>
          </a:xfrm>
          <a:prstGeom prst="ellipse">
            <a:avLst/>
          </a:prstGeom>
          <a:solidFill>
            <a:srgbClr val="76D3EA"/>
          </a:solidFill>
          <a:ln>
            <a:noFill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84424" y="1539467"/>
            <a:ext cx="463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Recherches Google contenant une indication géographique.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189385" y="2709029"/>
            <a:ext cx="463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Internautes mobiles effectuant des recherches géo-localisées.</a:t>
            </a:r>
          </a:p>
        </p:txBody>
      </p:sp>
      <p:sp>
        <p:nvSpPr>
          <p:cNvPr id="18" name="Ellipse 17"/>
          <p:cNvSpPr/>
          <p:nvPr/>
        </p:nvSpPr>
        <p:spPr>
          <a:xfrm>
            <a:off x="3109751" y="2709029"/>
            <a:ext cx="978011" cy="874239"/>
          </a:xfrm>
          <a:prstGeom prst="ellipse">
            <a:avLst/>
          </a:prstGeom>
          <a:solidFill>
            <a:srgbClr val="76D3EA"/>
          </a:solidFill>
          <a:ln>
            <a:noFill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19672" y="4941168"/>
            <a:ext cx="733476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Se créer une fiche sur Google </a:t>
            </a:r>
            <a:r>
              <a:rPr lang="fr-FR" sz="2800" dirty="0" err="1"/>
              <a:t>My</a:t>
            </a:r>
            <a:r>
              <a:rPr lang="fr-FR" sz="2800" dirty="0"/>
              <a:t> Business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Afficher ses coordonnées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3688" y="4377749"/>
            <a:ext cx="378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QUELQUES BONS CONSEILS</a:t>
            </a:r>
          </a:p>
        </p:txBody>
      </p:sp>
    </p:spTree>
    <p:extLst>
      <p:ext uri="{BB962C8B-B14F-4D97-AF65-F5344CB8AC3E}">
        <p14:creationId xmlns:p14="http://schemas.microsoft.com/office/powerpoint/2010/main" val="2059773275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457198" y="91235"/>
            <a:ext cx="5772151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>
                  <a:outerShdw dist="38100" sx="1000" sy="1000" algn="tl" rotWithShape="0">
                    <a:srgbClr val="000000"/>
                  </a:outerShdw>
                </a:effectLst>
                <a:uLnTx/>
                <a:uFillTx/>
                <a:latin typeface="Helvetica"/>
                <a:ea typeface="+mj-ea"/>
                <a:cs typeface="Helvetica"/>
              </a:rPr>
              <a:t>Google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>
                  <a:outerShdw dist="38100" sx="1000" sy="1000" algn="tl" rotWithShape="0">
                    <a:srgbClr val="000000"/>
                  </a:outerShdw>
                </a:effectLst>
                <a:uLnTx/>
                <a:uFillTx/>
                <a:latin typeface="Helvetica"/>
                <a:ea typeface="+mj-ea"/>
                <a:cs typeface="Helvetica"/>
              </a:rPr>
              <a:t>My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>
                  <a:outerShdw dist="38100" sx="1000" sy="1000" algn="tl" rotWithShape="0">
                    <a:srgbClr val="000000"/>
                  </a:outerShdw>
                </a:effectLst>
                <a:uLnTx/>
                <a:uFillTx/>
                <a:latin typeface="Helvetica"/>
                <a:ea typeface="+mj-ea"/>
                <a:cs typeface="Helvetica"/>
              </a:rPr>
              <a:t> Business</a:t>
            </a:r>
          </a:p>
        </p:txBody>
      </p:sp>
      <p:pic>
        <p:nvPicPr>
          <p:cNvPr id="7" name="Image 6" descr="restaurant st antonin noble val - Google Maps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/>
          <a:stretch/>
        </p:blipFill>
        <p:spPr>
          <a:xfrm>
            <a:off x="192262" y="1340768"/>
            <a:ext cx="8844234" cy="46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437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748336" cy="4033723"/>
          </a:xfrm>
        </p:spPr>
        <p:txBody>
          <a:bodyPr/>
          <a:lstStyle/>
          <a:p>
            <a:r>
              <a:rPr lang="fr-FR" sz="7200" dirty="0"/>
              <a:t>Travailler </a:t>
            </a:r>
            <a:br>
              <a:rPr lang="fr-FR" sz="7200" dirty="0"/>
            </a:br>
            <a:r>
              <a:rPr lang="fr-FR" sz="7200" dirty="0"/>
              <a:t>sa notoriété</a:t>
            </a:r>
            <a:br>
              <a:rPr lang="fr-FR" sz="7200" dirty="0"/>
            </a:br>
            <a:r>
              <a:rPr lang="fr-FR" sz="7200" dirty="0"/>
              <a:t>Les 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9571306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199" y="624033"/>
            <a:ext cx="5942944" cy="1143000"/>
          </a:xfrm>
        </p:spPr>
        <p:txBody>
          <a:bodyPr>
            <a:noAutofit/>
          </a:bodyPr>
          <a:lstStyle/>
          <a:p>
            <a:pPr algn="l"/>
            <a:r>
              <a:rPr lang="fr-FR" sz="3600" dirty="0"/>
              <a:t>Un site populaire : beaucoup de liens entrants (</a:t>
            </a:r>
            <a:r>
              <a:rPr lang="fr-FR" sz="3600" dirty="0" err="1"/>
              <a:t>backlinks</a:t>
            </a:r>
            <a:r>
              <a:rPr lang="fr-FR" sz="3600" dirty="0"/>
              <a:t>)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pic>
        <p:nvPicPr>
          <p:cNvPr id="11" name="Image 10" descr="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40" y="2789962"/>
            <a:ext cx="1828800" cy="1793081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2737100" y="2277877"/>
            <a:ext cx="2470469" cy="623004"/>
            <a:chOff x="2918766" y="3060803"/>
            <a:chExt cx="2026309" cy="623004"/>
          </a:xfrm>
        </p:grpSpPr>
        <p:sp>
          <p:nvSpPr>
            <p:cNvPr id="14" name="Rectangle 13"/>
            <p:cNvSpPr/>
            <p:nvPr/>
          </p:nvSpPr>
          <p:spPr>
            <a:xfrm>
              <a:off x="2918766" y="3116280"/>
              <a:ext cx="2026309" cy="512059"/>
            </a:xfrm>
            <a:prstGeom prst="rect">
              <a:avLst/>
            </a:prstGeom>
            <a:solidFill>
              <a:srgbClr val="76D3EA"/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918766" y="3060803"/>
              <a:ext cx="2026309" cy="623004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effectLst>
                    <a:outerShdw sx="1000" sy="1000" algn="tl" rotWithShape="0">
                      <a:srgbClr val="000000"/>
                    </a:outerShdw>
                  </a:effectLst>
                  <a:latin typeface="Helvetica"/>
                  <a:cs typeface="Helvetica"/>
                </a:rPr>
                <a:t>PAGE RANK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962658" y="2267519"/>
            <a:ext cx="2512773" cy="623004"/>
            <a:chOff x="2918766" y="3060803"/>
            <a:chExt cx="2026309" cy="623004"/>
          </a:xfrm>
        </p:grpSpPr>
        <p:sp>
          <p:nvSpPr>
            <p:cNvPr id="19" name="Rectangle 18"/>
            <p:cNvSpPr/>
            <p:nvPr/>
          </p:nvSpPr>
          <p:spPr>
            <a:xfrm>
              <a:off x="2918766" y="3116280"/>
              <a:ext cx="2026309" cy="512059"/>
            </a:xfrm>
            <a:prstGeom prst="rect">
              <a:avLst/>
            </a:prstGeom>
            <a:solidFill>
              <a:srgbClr val="76D3EA"/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918766" y="3060803"/>
              <a:ext cx="2026309" cy="623004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effectLst>
                    <a:outerShdw sx="1000" sy="1000" algn="tl" rotWithShape="0">
                      <a:srgbClr val="000000"/>
                    </a:outerShdw>
                  </a:effectLst>
                  <a:latin typeface="Helvetica"/>
                  <a:cs typeface="Helvetica"/>
                </a:rPr>
                <a:t>TRUST RANK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737100" y="2947829"/>
            <a:ext cx="24704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Indice de popularité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Plus le nombre de liens entrants est élevé, plus le Page Rank est fort.</a:t>
            </a:r>
          </a:p>
          <a:p>
            <a:pPr algn="ctr"/>
            <a:endParaRPr lang="fr-FR" sz="1600" dirty="0"/>
          </a:p>
          <a:p>
            <a:pPr algn="ctr"/>
            <a:endParaRPr lang="fr-F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83810" y="2951988"/>
            <a:ext cx="24704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Indice de confiance</a:t>
            </a:r>
          </a:p>
          <a:p>
            <a:pPr lvl="0" algn="ctr"/>
            <a:endParaRPr lang="fr-FR" sz="1600" dirty="0"/>
          </a:p>
          <a:p>
            <a:pPr lvl="0" algn="ctr"/>
            <a:endParaRPr lang="fr-FR" sz="1600" dirty="0"/>
          </a:p>
          <a:p>
            <a:pPr lvl="0" algn="ctr"/>
            <a:r>
              <a:rPr lang="fr-FR" sz="1600" dirty="0"/>
              <a:t>Basé sur la qualité d’un site dont les critères seraient :</a:t>
            </a:r>
          </a:p>
          <a:p>
            <a:pPr lvl="0" algn="ctr"/>
            <a:endParaRPr lang="fr-FR" sz="1600" dirty="0"/>
          </a:p>
          <a:p>
            <a:pPr lvl="0" algn="ctr">
              <a:buFontTx/>
              <a:buChar char="-"/>
            </a:pPr>
            <a:r>
              <a:rPr lang="fr-FR" sz="1400" dirty="0"/>
              <a:t> Ancienneté du domaine</a:t>
            </a:r>
          </a:p>
          <a:p>
            <a:pPr lvl="0" algn="ctr">
              <a:buFontTx/>
              <a:buChar char="-"/>
            </a:pPr>
            <a:r>
              <a:rPr lang="fr-FR" sz="1400" dirty="0"/>
              <a:t> Audience (trafic, </a:t>
            </a:r>
            <a:r>
              <a:rPr lang="fr-FR" sz="1400" dirty="0" err="1"/>
              <a:t>likes</a:t>
            </a:r>
            <a:r>
              <a:rPr lang="fr-FR" sz="1400" dirty="0"/>
              <a:t>, </a:t>
            </a:r>
            <a:r>
              <a:rPr lang="fr-FR" sz="1400" dirty="0" err="1"/>
              <a:t>tweets</a:t>
            </a:r>
            <a:r>
              <a:rPr lang="fr-FR" sz="1400" dirty="0"/>
              <a:t>)</a:t>
            </a:r>
          </a:p>
          <a:p>
            <a:pPr lvl="0" algn="ctr">
              <a:buFontTx/>
              <a:buChar char="-"/>
            </a:pPr>
            <a:r>
              <a:rPr lang="fr-FR" sz="1400" dirty="0"/>
              <a:t> Interactions visiteurs (avis…)</a:t>
            </a:r>
          </a:p>
          <a:p>
            <a:pPr lvl="0" algn="ctr">
              <a:buFontTx/>
              <a:buChar char="-"/>
            </a:pPr>
            <a:r>
              <a:rPr lang="fr-FR" sz="1400" dirty="0"/>
              <a:t> Fraicheur du contenu…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3810364" y="3420671"/>
            <a:ext cx="351131" cy="265832"/>
          </a:xfrm>
          <a:prstGeom prst="downArrow">
            <a:avLst/>
          </a:prstGeom>
          <a:solidFill>
            <a:srgbClr val="76D3EA"/>
          </a:solidFill>
          <a:ln>
            <a:noFill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7043479" y="3433926"/>
            <a:ext cx="351131" cy="265832"/>
          </a:xfrm>
          <a:prstGeom prst="downArrow">
            <a:avLst/>
          </a:prstGeom>
          <a:solidFill>
            <a:srgbClr val="76D3EA"/>
          </a:solidFill>
          <a:ln>
            <a:noFill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79660" y="5533451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CONSEIL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61999" y="5861170"/>
            <a:ext cx="3753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« Echangez des liens avec des sites dignes d’intérêt et en rapport avec votre thématique »</a:t>
            </a:r>
          </a:p>
        </p:txBody>
      </p:sp>
      <p:pic>
        <p:nvPicPr>
          <p:cNvPr id="31" name="Image 30" descr="p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3" y="5481451"/>
            <a:ext cx="381000" cy="381000"/>
          </a:xfrm>
          <a:prstGeom prst="rect">
            <a:avLst/>
          </a:prstGeom>
        </p:spPr>
      </p:pic>
      <p:pic>
        <p:nvPicPr>
          <p:cNvPr id="32" name="Image 31" descr="p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52" y="5481451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8056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256" cy="1080120"/>
          </a:xfrm>
        </p:spPr>
        <p:txBody>
          <a:bodyPr>
            <a:noAutofit/>
          </a:bodyPr>
          <a:lstStyle/>
          <a:p>
            <a:pPr algn="l"/>
            <a:r>
              <a:rPr lang="fr-FR" sz="3600" dirty="0"/>
              <a:t>Et qui est populaire sur les réseaux sociaux…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www.ohmyweb.fr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495465" y="2204864"/>
            <a:ext cx="7685699" cy="37444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Les « signaux sociaux » semblent être pris (indirectement) en compte par les moteurs de recherche.</a:t>
            </a:r>
          </a:p>
          <a:p>
            <a:endParaRPr lang="fr-FR" dirty="0">
              <a:solidFill>
                <a:schemeClr val="bg1"/>
              </a:solidFill>
              <a:effectLst>
                <a:outerShdw sx="1000" sy="1000" algn="tl" rotWithShape="0">
                  <a:srgbClr val="000000"/>
                </a:outerShdw>
              </a:effectLst>
              <a:latin typeface="Helvetica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Helvetica"/>
                <a:cs typeface="Helvetica"/>
              </a:rPr>
              <a:t>Les tweets et actualités sont intégrés en temps réel aux résultats des moteurs de recherche</a:t>
            </a:r>
          </a:p>
        </p:txBody>
      </p:sp>
    </p:spTree>
    <p:extLst>
      <p:ext uri="{BB962C8B-B14F-4D97-AF65-F5344CB8AC3E}">
        <p14:creationId xmlns:p14="http://schemas.microsoft.com/office/powerpoint/2010/main" val="28818207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80920" cy="3888432"/>
          </a:xfrm>
        </p:spPr>
        <p:txBody>
          <a:bodyPr/>
          <a:lstStyle/>
          <a:p>
            <a:r>
              <a:rPr lang="fr-FR" dirty="0"/>
              <a:t>Comment fonctionne Google?</a:t>
            </a:r>
          </a:p>
        </p:txBody>
      </p:sp>
    </p:spTree>
    <p:extLst>
      <p:ext uri="{BB962C8B-B14F-4D97-AF65-F5344CB8AC3E}">
        <p14:creationId xmlns:p14="http://schemas.microsoft.com/office/powerpoint/2010/main" val="2744053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39000" cy="1143000"/>
          </a:xfrm>
        </p:spPr>
        <p:txBody>
          <a:bodyPr/>
          <a:lstStyle/>
          <a:p>
            <a:r>
              <a:rPr lang="fr-FR" dirty="0"/>
              <a:t>Facebook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4248472"/>
          </a:xfrm>
        </p:spPr>
        <p:txBody>
          <a:bodyPr>
            <a:normAutofit/>
          </a:bodyPr>
          <a:lstStyle/>
          <a:p>
            <a:r>
              <a:rPr lang="fr-FR" dirty="0"/>
              <a:t>Page Facebook de l’entreprise est indexée par Google </a:t>
            </a:r>
          </a:p>
          <a:p>
            <a:r>
              <a:rPr lang="fr-FR" dirty="0"/>
              <a:t>Elle contribue au développement de l’image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1528231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1143000"/>
          </a:xfrm>
        </p:spPr>
        <p:txBody>
          <a:bodyPr/>
          <a:lstStyle/>
          <a:p>
            <a:r>
              <a:rPr lang="fr-FR" sz="4000" dirty="0"/>
              <a:t>Vérifier indexation de son site web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4248472"/>
          </a:xfrm>
        </p:spPr>
        <p:txBody>
          <a:bodyPr>
            <a:normAutofit/>
          </a:bodyPr>
          <a:lstStyle/>
          <a:p>
            <a:r>
              <a:rPr lang="fr-FR" dirty="0"/>
              <a:t>Taper dans Google :</a:t>
            </a:r>
            <a:br>
              <a:rPr lang="fr-FR" dirty="0"/>
            </a:br>
            <a:r>
              <a:rPr lang="fr-FR" dirty="0" err="1"/>
              <a:t>site:www.monsite.fr</a:t>
            </a:r>
            <a:endParaRPr lang="fr-FR" dirty="0"/>
          </a:p>
          <a:p>
            <a:r>
              <a:rPr lang="fr-FR" dirty="0"/>
              <a:t>Liste des pages indexées de votre site</a:t>
            </a:r>
          </a:p>
          <a:p>
            <a:r>
              <a:rPr lang="fr-FR" dirty="0"/>
              <a:t>Vérifier avec Google </a:t>
            </a:r>
            <a:r>
              <a:rPr lang="fr-FR" dirty="0" err="1"/>
              <a:t>Analytics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042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934072"/>
            <a:ext cx="7239000" cy="11430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45143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239000" cy="1143000"/>
          </a:xfrm>
        </p:spPr>
        <p:txBody>
          <a:bodyPr/>
          <a:lstStyle/>
          <a:p>
            <a:r>
              <a:rPr lang="fr-FR" sz="4000" dirty="0"/>
              <a:t>Les bonnes questions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99592" y="1988840"/>
            <a:ext cx="7467600" cy="4419600"/>
          </a:xfrm>
        </p:spPr>
        <p:txBody>
          <a:bodyPr>
            <a:normAutofit/>
          </a:bodyPr>
          <a:lstStyle/>
          <a:p>
            <a:r>
              <a:rPr lang="fr-FR" sz="3600" dirty="0"/>
              <a:t>Quels sont mes mots clés ?</a:t>
            </a:r>
          </a:p>
          <a:p>
            <a:r>
              <a:rPr lang="fr-FR" sz="3600" dirty="0"/>
              <a:t>Quelles catégories ?</a:t>
            </a:r>
          </a:p>
          <a:p>
            <a:r>
              <a:rPr lang="fr-FR" sz="3600" dirty="0"/>
              <a:t>Quels contenus rédiger pour chaque partie ?</a:t>
            </a:r>
          </a:p>
          <a:p>
            <a:r>
              <a:rPr lang="fr-FR" sz="3600" dirty="0"/>
              <a:t>Comment les lier entre eux ?</a:t>
            </a:r>
          </a:p>
          <a:p>
            <a:r>
              <a:rPr lang="fr-FR" sz="3600" dirty="0"/>
              <a:t>Temporalité des publications ?</a:t>
            </a:r>
          </a:p>
        </p:txBody>
      </p:sp>
    </p:spTree>
    <p:extLst>
      <p:ext uri="{BB962C8B-B14F-4D97-AF65-F5344CB8AC3E}">
        <p14:creationId xmlns:p14="http://schemas.microsoft.com/office/powerpoint/2010/main" val="2005503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59080" cy="1080120"/>
          </a:xfrm>
        </p:spPr>
        <p:txBody>
          <a:bodyPr/>
          <a:lstStyle/>
          <a:p>
            <a:r>
              <a:rPr lang="fr-FR" sz="4400" dirty="0"/>
              <a:t>Erreurs en matière de référencement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628800"/>
            <a:ext cx="7776864" cy="4464496"/>
          </a:xfrm>
        </p:spPr>
        <p:txBody>
          <a:bodyPr>
            <a:noAutofit/>
          </a:bodyPr>
          <a:lstStyle/>
          <a:p>
            <a:r>
              <a:rPr lang="fr-FR" dirty="0"/>
              <a:t>Ne pas s’occuper de l’optimisation du référencement </a:t>
            </a:r>
            <a:r>
              <a:rPr lang="fr-FR" b="1" dirty="0"/>
              <a:t>dès la conception du site</a:t>
            </a:r>
          </a:p>
          <a:p>
            <a:r>
              <a:rPr lang="fr-FR" dirty="0"/>
              <a:t>Un site entièrement fait </a:t>
            </a:r>
            <a:r>
              <a:rPr lang="fr-FR" b="1" dirty="0"/>
              <a:t>d’images</a:t>
            </a:r>
          </a:p>
          <a:p>
            <a:r>
              <a:rPr lang="fr-FR" dirty="0"/>
              <a:t>Répéter ses mots clés sur une page </a:t>
            </a:r>
            <a:r>
              <a:rPr lang="fr-FR" b="1" dirty="0"/>
              <a:t>sans véritable sens</a:t>
            </a:r>
          </a:p>
          <a:p>
            <a:r>
              <a:rPr lang="fr-FR" dirty="0"/>
              <a:t>Se positionner sur des thèmes </a:t>
            </a:r>
            <a:r>
              <a:rPr lang="fr-FR" b="1" dirty="0"/>
              <a:t>trop génériques</a:t>
            </a:r>
          </a:p>
          <a:p>
            <a:r>
              <a:rPr lang="fr-FR" dirty="0"/>
              <a:t>Contenu dupliqué : </a:t>
            </a:r>
            <a:r>
              <a:rPr lang="fr-FR" b="1" dirty="0"/>
              <a:t>contenu identique sur 2 pages différentes</a:t>
            </a:r>
          </a:p>
          <a:p>
            <a:r>
              <a:rPr lang="fr-FR" dirty="0"/>
              <a:t>Une page </a:t>
            </a:r>
            <a:r>
              <a:rPr lang="fr-FR" b="1" dirty="0"/>
              <a:t>spécifiquement créée pour le moteur</a:t>
            </a:r>
          </a:p>
        </p:txBody>
      </p:sp>
    </p:spTree>
    <p:extLst>
      <p:ext uri="{BB962C8B-B14F-4D97-AF65-F5344CB8AC3E}">
        <p14:creationId xmlns:p14="http://schemas.microsoft.com/office/powerpoint/2010/main" val="1962998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39000" cy="1143000"/>
          </a:xfrm>
        </p:spPr>
        <p:txBody>
          <a:bodyPr/>
          <a:lstStyle/>
          <a:p>
            <a:r>
              <a:rPr lang="fr-FR" sz="4400" dirty="0"/>
              <a:t>Soignez vos contenus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88840"/>
            <a:ext cx="7467600" cy="4419600"/>
          </a:xfrm>
        </p:spPr>
        <p:txBody>
          <a:bodyPr>
            <a:normAutofit/>
          </a:bodyPr>
          <a:lstStyle/>
          <a:p>
            <a:r>
              <a:rPr lang="fr-FR" sz="3200" dirty="0"/>
              <a:t>Tu ne copieras pas</a:t>
            </a:r>
          </a:p>
          <a:p>
            <a:r>
              <a:rPr lang="fr-FR" sz="3200" dirty="0"/>
              <a:t>De la </a:t>
            </a:r>
            <a:r>
              <a:rPr lang="fr-FR" sz="3200" dirty="0" err="1"/>
              <a:t>ré-écriture</a:t>
            </a:r>
            <a:r>
              <a:rPr lang="fr-FR" sz="3200" dirty="0"/>
              <a:t> tu feras</a:t>
            </a:r>
          </a:p>
          <a:p>
            <a:r>
              <a:rPr lang="fr-FR" sz="3200" dirty="0"/>
              <a:t>Tu utiliseras le langage de l’internaute / de ta cible</a:t>
            </a:r>
          </a:p>
          <a:p>
            <a:r>
              <a:rPr lang="fr-FR" sz="3200" dirty="0"/>
              <a:t>A ton orthographe tu veilleras</a:t>
            </a:r>
          </a:p>
          <a:p>
            <a:r>
              <a:rPr lang="fr-FR" sz="3200" dirty="0"/>
              <a:t>De la diversité tu trouveras</a:t>
            </a:r>
          </a:p>
        </p:txBody>
      </p:sp>
    </p:spTree>
    <p:extLst>
      <p:ext uri="{BB962C8B-B14F-4D97-AF65-F5344CB8AC3E}">
        <p14:creationId xmlns:p14="http://schemas.microsoft.com/office/powerpoint/2010/main" val="31855090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88840"/>
            <a:ext cx="7467600" cy="4419600"/>
          </a:xfrm>
        </p:spPr>
        <p:txBody>
          <a:bodyPr>
            <a:normAutofit/>
          </a:bodyPr>
          <a:lstStyle/>
          <a:p>
            <a:r>
              <a:rPr lang="fr-FR" sz="3200" dirty="0"/>
              <a:t>Tu appelleras un chat un chat</a:t>
            </a:r>
          </a:p>
          <a:p>
            <a:r>
              <a:rPr lang="fr-FR" sz="3200" dirty="0"/>
              <a:t>Des mots clefs tu mettras</a:t>
            </a:r>
          </a:p>
          <a:p>
            <a:r>
              <a:rPr lang="fr-FR" sz="3200" dirty="0"/>
              <a:t>Un texte structuré tu rédigeras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performer en </a:t>
            </a:r>
            <a:r>
              <a:rPr lang="fr-FR" sz="3200" dirty="0"/>
              <a:t>SEO, il vaut mieux savoir écrire, que faire du développement informatique</a:t>
            </a:r>
          </a:p>
        </p:txBody>
      </p:sp>
    </p:spTree>
    <p:extLst>
      <p:ext uri="{BB962C8B-B14F-4D97-AF65-F5344CB8AC3E}">
        <p14:creationId xmlns:p14="http://schemas.microsoft.com/office/powerpoint/2010/main" val="82318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692696"/>
            <a:ext cx="7704856" cy="5832648"/>
          </a:xfrm>
        </p:spPr>
        <p:txBody>
          <a:bodyPr>
            <a:normAutofit/>
          </a:bodyPr>
          <a:lstStyle/>
          <a:p>
            <a:r>
              <a:rPr lang="fr-FR" b="1" dirty="0"/>
              <a:t>Exploration</a:t>
            </a:r>
            <a:r>
              <a:rPr lang="fr-FR" dirty="0"/>
              <a:t> : le web est systématiquement exploré par un </a:t>
            </a:r>
            <a:r>
              <a:rPr lang="fr-FR" dirty="0">
                <a:hlinkClick r:id="rId2" tooltip="Robot d'indexation"/>
              </a:rPr>
              <a:t>robot d'indexation</a:t>
            </a:r>
            <a:r>
              <a:rPr lang="fr-FR" dirty="0"/>
              <a:t> suivant tous les </a:t>
            </a:r>
            <a:r>
              <a:rPr lang="fr-FR" dirty="0">
                <a:hlinkClick r:id="rId3" tooltip="Hyperlien"/>
              </a:rPr>
              <a:t>hyperliens</a:t>
            </a:r>
            <a:r>
              <a:rPr lang="fr-FR" dirty="0"/>
              <a:t> qu'il trouve et récupérant les ressources jugées intéressantes.</a:t>
            </a:r>
            <a:br>
              <a:rPr lang="fr-FR" dirty="0"/>
            </a:br>
            <a:endParaRPr lang="fr-FR" dirty="0"/>
          </a:p>
          <a:p>
            <a:r>
              <a:rPr lang="fr-FR" b="1" dirty="0"/>
              <a:t>L'indexation</a:t>
            </a:r>
            <a:r>
              <a:rPr lang="fr-FR" dirty="0"/>
              <a:t> des ressources récupérées consiste à extraire les mots considérés comme significatifs du </a:t>
            </a:r>
            <a:r>
              <a:rPr lang="fr-FR" dirty="0">
                <a:hlinkClick r:id="rId4" tooltip="Corpus"/>
              </a:rPr>
              <a:t>corpus à explorer</a:t>
            </a:r>
            <a:r>
              <a:rPr lang="fr-FR" dirty="0"/>
              <a:t>. Les mots extraits sont enregistrés dans une base de données.</a:t>
            </a:r>
            <a:br>
              <a:rPr lang="fr-FR" dirty="0"/>
            </a:br>
            <a:endParaRPr lang="fr-FR" dirty="0"/>
          </a:p>
          <a:p>
            <a:r>
              <a:rPr lang="fr-FR" b="1" dirty="0"/>
              <a:t>La recherche </a:t>
            </a:r>
            <a:r>
              <a:rPr lang="fr-FR" dirty="0"/>
              <a:t>correspond à la partie requêtes du moteur, qui restitue les résultats.</a:t>
            </a:r>
          </a:p>
        </p:txBody>
      </p:sp>
    </p:spTree>
    <p:extLst>
      <p:ext uri="{BB962C8B-B14F-4D97-AF65-F5344CB8AC3E}">
        <p14:creationId xmlns:p14="http://schemas.microsoft.com/office/powerpoint/2010/main" val="119876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1008112"/>
          </a:xfrm>
        </p:spPr>
        <p:txBody>
          <a:bodyPr/>
          <a:lstStyle/>
          <a:p>
            <a:r>
              <a:rPr lang="fr-FR" sz="6000" dirty="0"/>
              <a:t>L’algorithme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1279" y="1802135"/>
            <a:ext cx="7467600" cy="3456384"/>
          </a:xfrm>
        </p:spPr>
        <p:txBody>
          <a:bodyPr>
            <a:normAutofit/>
          </a:bodyPr>
          <a:lstStyle/>
          <a:p>
            <a:r>
              <a:rPr lang="fr-FR" dirty="0"/>
              <a:t>Google applique un traitement mathématique aux pages web.</a:t>
            </a:r>
          </a:p>
          <a:p>
            <a:r>
              <a:rPr lang="fr-FR" dirty="0"/>
              <a:t>L’algorithme détermine le classement des pages dans les pages de résultats pour une requête donnée.</a:t>
            </a:r>
          </a:p>
          <a:p>
            <a:r>
              <a:rPr lang="fr-FR" dirty="0"/>
              <a:t>L’algorithme de Google = plus d’une </a:t>
            </a:r>
            <a:r>
              <a:rPr lang="fr-FR" b="1" dirty="0"/>
              <a:t>centaine de critères analysés</a:t>
            </a:r>
          </a:p>
        </p:txBody>
      </p:sp>
      <p:pic>
        <p:nvPicPr>
          <p:cNvPr id="4" name="Image 3" descr="pan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45" y="5097513"/>
            <a:ext cx="1918478" cy="1827122"/>
          </a:xfrm>
          <a:prstGeom prst="rect">
            <a:avLst/>
          </a:prstGeom>
        </p:spPr>
      </p:pic>
      <p:pic>
        <p:nvPicPr>
          <p:cNvPr id="5" name="Image 4" descr="pingou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013176"/>
            <a:ext cx="2114906" cy="19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311008" cy="1143000"/>
          </a:xfrm>
        </p:spPr>
        <p:txBody>
          <a:bodyPr/>
          <a:lstStyle/>
          <a:p>
            <a:r>
              <a:rPr lang="fr-FR" sz="4800" dirty="0"/>
              <a:t>L’algorithme de recherche évolue…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2636912"/>
            <a:ext cx="7467600" cy="1944216"/>
          </a:xfrm>
        </p:spPr>
        <p:txBody>
          <a:bodyPr/>
          <a:lstStyle/>
          <a:p>
            <a:r>
              <a:rPr lang="fr-FR" dirty="0"/>
              <a:t>Google modifie son </a:t>
            </a:r>
            <a:r>
              <a:rPr lang="fr-FR" b="1" dirty="0"/>
              <a:t>algorithme très régulièrement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humminbi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25127"/>
            <a:ext cx="2289743" cy="21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1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3988</TotalTime>
  <Words>2104</Words>
  <Application>Microsoft Office PowerPoint</Application>
  <PresentationFormat>Affichage à l'écran (4:3)</PresentationFormat>
  <Paragraphs>338</Paragraphs>
  <Slides>66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2" baseType="lpstr">
      <vt:lpstr>Arial</vt:lpstr>
      <vt:lpstr>Arial Rounded MT Bold</vt:lpstr>
      <vt:lpstr>Calibri</vt:lpstr>
      <vt:lpstr>Helvetica</vt:lpstr>
      <vt:lpstr>Tahoma</vt:lpstr>
      <vt:lpstr>thermique</vt:lpstr>
      <vt:lpstr>Présentation PowerPoint</vt:lpstr>
      <vt:lpstr>Présentation PowerPoint</vt:lpstr>
      <vt:lpstr>Le contexte</vt:lpstr>
      <vt:lpstr>Présentation PowerPoint</vt:lpstr>
      <vt:lpstr>Présentation PowerPoint</vt:lpstr>
      <vt:lpstr>Comment fonctionne Google?</vt:lpstr>
      <vt:lpstr>Présentation PowerPoint</vt:lpstr>
      <vt:lpstr>L’algorithme</vt:lpstr>
      <vt:lpstr>L’algorithme de recherche évolue…</vt:lpstr>
      <vt:lpstr>Présentation PowerPoint</vt:lpstr>
      <vt:lpstr>Principes de fonctionnement</vt:lpstr>
      <vt:lpstr>Principes de fonctionnement </vt:lpstr>
      <vt:lpstr>Principes de fonctionnement</vt:lpstr>
      <vt:lpstr>Présentation PowerPoint</vt:lpstr>
      <vt:lpstr>Le référencement : définition</vt:lpstr>
      <vt:lpstr>Une recherche sur Google</vt:lpstr>
      <vt:lpstr>Optimiser le code source  </vt:lpstr>
      <vt:lpstr>Le code source du site</vt:lpstr>
      <vt:lpstr>Présentation PowerPoint</vt:lpstr>
      <vt:lpstr>Présentation PowerPoint</vt:lpstr>
      <vt:lpstr>Balise &lt;title&gt;</vt:lpstr>
      <vt:lpstr>Meta description</vt:lpstr>
      <vt:lpstr>Meta keywords</vt:lpstr>
      <vt:lpstr>Des balises &lt;hn&gt; personnalisées</vt:lpstr>
      <vt:lpstr>Des URL réécrites</vt:lpstr>
      <vt:lpstr>Exemple</vt:lpstr>
      <vt:lpstr>Des médias optimisés</vt:lpstr>
      <vt:lpstr>Images</vt:lpstr>
      <vt:lpstr>Les mots clés et le contenu</vt:lpstr>
      <vt:lpstr>Quelques questions basiques à se poser…</vt:lpstr>
      <vt:lpstr>Utiliser les bons outils</vt:lpstr>
      <vt:lpstr>Présentation PowerPoint</vt:lpstr>
      <vt:lpstr>Présentation PowerPoint</vt:lpstr>
      <vt:lpstr>Google ads</vt:lpstr>
      <vt:lpstr>Google Trends</vt:lpstr>
      <vt:lpstr>Long tail ou « longue traîne »</vt:lpstr>
      <vt:lpstr>Travailler son contenu</vt:lpstr>
      <vt:lpstr>Penser internautes et moteurs</vt:lpstr>
      <vt:lpstr>Pourquoi rédiger ?</vt:lpstr>
      <vt:lpstr>Principes de rédaction</vt:lpstr>
      <vt:lpstr>Actualisation</vt:lpstr>
      <vt:lpstr>La pyramide inversée</vt:lpstr>
      <vt:lpstr>Présentation PowerPoint</vt:lpstr>
      <vt:lpstr>Présentation PowerPoint</vt:lpstr>
      <vt:lpstr>Organiser l’information</vt:lpstr>
      <vt:lpstr>Une étape cruciale</vt:lpstr>
      <vt:lpstr>Les liens</vt:lpstr>
      <vt:lpstr>Présentation PowerPoint</vt:lpstr>
      <vt:lpstr>Le blog : votre assistant commercial</vt:lpstr>
      <vt:lpstr>Présentation PowerPoint</vt:lpstr>
      <vt:lpstr>Présentation PowerPoint</vt:lpstr>
      <vt:lpstr>Présentation PowerPoint</vt:lpstr>
      <vt:lpstr>Présentation PowerPoint</vt:lpstr>
      <vt:lpstr> Géolocaliser son entreprise : Google Maps  </vt:lpstr>
      <vt:lpstr>Optimisé sur le « local SEO »</vt:lpstr>
      <vt:lpstr>Présentation PowerPoint</vt:lpstr>
      <vt:lpstr>Travailler  sa notoriété Les réseaux sociaux</vt:lpstr>
      <vt:lpstr>Un site populaire : beaucoup de liens entrants (backlinks)</vt:lpstr>
      <vt:lpstr>Et qui est populaire sur les réseaux sociaux…</vt:lpstr>
      <vt:lpstr>Facebook</vt:lpstr>
      <vt:lpstr>Vérifier indexation de son site web</vt:lpstr>
      <vt:lpstr>Conclusion</vt:lpstr>
      <vt:lpstr>Les bonnes questions</vt:lpstr>
      <vt:lpstr>Erreurs en matière de référencement</vt:lpstr>
      <vt:lpstr>Soignez vos contenus</vt:lpstr>
      <vt:lpstr>Pour performer en SEO, il vaut mieux savoir écrire, que faire du développement informatique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Lutz</dc:creator>
  <cp:lastModifiedBy>Jean-Marie Bugarel</cp:lastModifiedBy>
  <cp:revision>404</cp:revision>
  <dcterms:created xsi:type="dcterms:W3CDTF">2013-03-14T08:53:08Z</dcterms:created>
  <dcterms:modified xsi:type="dcterms:W3CDTF">2022-05-04T07:32:03Z</dcterms:modified>
</cp:coreProperties>
</file>