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8" r:id="rId5"/>
    <p:sldId id="271" r:id="rId6"/>
    <p:sldId id="272" r:id="rId7"/>
    <p:sldId id="275" r:id="rId8"/>
    <p:sldId id="269" r:id="rId9"/>
    <p:sldId id="270" r:id="rId10"/>
    <p:sldId id="284" r:id="rId11"/>
    <p:sldId id="285" r:id="rId12"/>
    <p:sldId id="267" r:id="rId13"/>
    <p:sldId id="273" r:id="rId14"/>
    <p:sldId id="301" r:id="rId15"/>
    <p:sldId id="274" r:id="rId16"/>
    <p:sldId id="276" r:id="rId17"/>
    <p:sldId id="277" r:id="rId18"/>
    <p:sldId id="279" r:id="rId19"/>
    <p:sldId id="280" r:id="rId20"/>
    <p:sldId id="282" r:id="rId21"/>
    <p:sldId id="296" r:id="rId22"/>
    <p:sldId id="281" r:id="rId23"/>
    <p:sldId id="297" r:id="rId24"/>
    <p:sldId id="286" r:id="rId25"/>
    <p:sldId id="288" r:id="rId26"/>
    <p:sldId id="287" r:id="rId27"/>
    <p:sldId id="289" r:id="rId28"/>
    <p:sldId id="295" r:id="rId29"/>
    <p:sldId id="298" r:id="rId30"/>
    <p:sldId id="299" r:id="rId31"/>
    <p:sldId id="300" r:id="rId32"/>
    <p:sldId id="293" r:id="rId33"/>
    <p:sldId id="290" r:id="rId34"/>
    <p:sldId id="291" r:id="rId35"/>
    <p:sldId id="292" r:id="rId3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10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94445B-5A95-449A-B371-AEDA049CA01F}" type="doc">
      <dgm:prSet loTypeId="urn:microsoft.com/office/officeart/2005/8/layout/arrow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DD807B4-4CB9-4BF0-B311-0CB3D3A36B80}">
      <dgm:prSet phldrT="[Texte]"/>
      <dgm:spPr/>
      <dgm:t>
        <a:bodyPr/>
        <a:lstStyle/>
        <a:p>
          <a:r>
            <a:rPr lang="fr-FR" dirty="0"/>
            <a:t>Culture et histoire de l’entreprise</a:t>
          </a:r>
          <a:endParaRPr lang="en-US" dirty="0"/>
        </a:p>
      </dgm:t>
    </dgm:pt>
    <dgm:pt modelId="{EA16093B-90C6-4076-9240-AD24826F5198}" type="parTrans" cxnId="{48EFD3A6-0713-4171-A866-37E2F49EB4FD}">
      <dgm:prSet/>
      <dgm:spPr/>
      <dgm:t>
        <a:bodyPr/>
        <a:lstStyle/>
        <a:p>
          <a:endParaRPr lang="en-US"/>
        </a:p>
      </dgm:t>
    </dgm:pt>
    <dgm:pt modelId="{96276903-5E96-4AA5-83A7-CF5AE88A8CD7}" type="sibTrans" cxnId="{48EFD3A6-0713-4171-A866-37E2F49EB4FD}">
      <dgm:prSet/>
      <dgm:spPr/>
      <dgm:t>
        <a:bodyPr/>
        <a:lstStyle/>
        <a:p>
          <a:endParaRPr lang="en-US"/>
        </a:p>
      </dgm:t>
    </dgm:pt>
    <dgm:pt modelId="{B60B034E-92CA-40C7-94A2-81FA649EC9F1}">
      <dgm:prSet phldrT="[Texte]"/>
      <dgm:spPr/>
      <dgm:t>
        <a:bodyPr/>
        <a:lstStyle/>
        <a:p>
          <a:r>
            <a:rPr lang="fr-FR" dirty="0"/>
            <a:t>Attentes des clients</a:t>
          </a:r>
          <a:endParaRPr lang="en-US" dirty="0"/>
        </a:p>
      </dgm:t>
    </dgm:pt>
    <dgm:pt modelId="{E552B817-57CB-4DBF-A844-627784FD9CF9}" type="parTrans" cxnId="{707DC16E-135B-43E6-81AF-C0854B9530DC}">
      <dgm:prSet/>
      <dgm:spPr/>
      <dgm:t>
        <a:bodyPr/>
        <a:lstStyle/>
        <a:p>
          <a:endParaRPr lang="en-US"/>
        </a:p>
      </dgm:t>
    </dgm:pt>
    <dgm:pt modelId="{6912ACE0-AA01-4926-8CBB-21922AC8EF86}" type="sibTrans" cxnId="{707DC16E-135B-43E6-81AF-C0854B9530DC}">
      <dgm:prSet/>
      <dgm:spPr/>
      <dgm:t>
        <a:bodyPr/>
        <a:lstStyle/>
        <a:p>
          <a:endParaRPr lang="en-US"/>
        </a:p>
      </dgm:t>
    </dgm:pt>
    <dgm:pt modelId="{C838B8BF-0645-4C2A-B4FB-A81D4B29FE1E}" type="pres">
      <dgm:prSet presAssocID="{2D94445B-5A95-449A-B371-AEDA049CA01F}" presName="diagram" presStyleCnt="0">
        <dgm:presLayoutVars>
          <dgm:dir/>
          <dgm:resizeHandles val="exact"/>
        </dgm:presLayoutVars>
      </dgm:prSet>
      <dgm:spPr/>
    </dgm:pt>
    <dgm:pt modelId="{2E771CB1-021A-4247-A418-3D74DA2CDE5F}" type="pres">
      <dgm:prSet presAssocID="{FDD807B4-4CB9-4BF0-B311-0CB3D3A36B80}" presName="arrow" presStyleLbl="node1" presStyleIdx="0" presStyleCnt="2">
        <dgm:presLayoutVars>
          <dgm:bulletEnabled val="1"/>
        </dgm:presLayoutVars>
      </dgm:prSet>
      <dgm:spPr/>
    </dgm:pt>
    <dgm:pt modelId="{3A7527D8-CCA8-47AC-9425-4BEC04201B19}" type="pres">
      <dgm:prSet presAssocID="{B60B034E-92CA-40C7-94A2-81FA649EC9F1}" presName="arrow" presStyleLbl="node1" presStyleIdx="1" presStyleCnt="2">
        <dgm:presLayoutVars>
          <dgm:bulletEnabled val="1"/>
        </dgm:presLayoutVars>
      </dgm:prSet>
      <dgm:spPr/>
    </dgm:pt>
  </dgm:ptLst>
  <dgm:cxnLst>
    <dgm:cxn modelId="{822A045C-469D-4670-A3B0-0088F4B833D6}" type="presOf" srcId="{B60B034E-92CA-40C7-94A2-81FA649EC9F1}" destId="{3A7527D8-CCA8-47AC-9425-4BEC04201B19}" srcOrd="0" destOrd="0" presId="urn:microsoft.com/office/officeart/2005/8/layout/arrow5"/>
    <dgm:cxn modelId="{2B985C63-665F-42B3-918E-AA403FCF2F6B}" type="presOf" srcId="{FDD807B4-4CB9-4BF0-B311-0CB3D3A36B80}" destId="{2E771CB1-021A-4247-A418-3D74DA2CDE5F}" srcOrd="0" destOrd="0" presId="urn:microsoft.com/office/officeart/2005/8/layout/arrow5"/>
    <dgm:cxn modelId="{707DC16E-135B-43E6-81AF-C0854B9530DC}" srcId="{2D94445B-5A95-449A-B371-AEDA049CA01F}" destId="{B60B034E-92CA-40C7-94A2-81FA649EC9F1}" srcOrd="1" destOrd="0" parTransId="{E552B817-57CB-4DBF-A844-627784FD9CF9}" sibTransId="{6912ACE0-AA01-4926-8CBB-21922AC8EF86}"/>
    <dgm:cxn modelId="{48EFD3A6-0713-4171-A866-37E2F49EB4FD}" srcId="{2D94445B-5A95-449A-B371-AEDA049CA01F}" destId="{FDD807B4-4CB9-4BF0-B311-0CB3D3A36B80}" srcOrd="0" destOrd="0" parTransId="{EA16093B-90C6-4076-9240-AD24826F5198}" sibTransId="{96276903-5E96-4AA5-83A7-CF5AE88A8CD7}"/>
    <dgm:cxn modelId="{1540BCC9-39EC-4F2D-9011-B46B069609FA}" type="presOf" srcId="{2D94445B-5A95-449A-B371-AEDA049CA01F}" destId="{C838B8BF-0645-4C2A-B4FB-A81D4B29FE1E}" srcOrd="0" destOrd="0" presId="urn:microsoft.com/office/officeart/2005/8/layout/arrow5"/>
    <dgm:cxn modelId="{2F3F9C24-2C1B-40EF-A2D9-BA43EF0DB1FF}" type="presParOf" srcId="{C838B8BF-0645-4C2A-B4FB-A81D4B29FE1E}" destId="{2E771CB1-021A-4247-A418-3D74DA2CDE5F}" srcOrd="0" destOrd="0" presId="urn:microsoft.com/office/officeart/2005/8/layout/arrow5"/>
    <dgm:cxn modelId="{A58BDE71-B985-4224-A3D3-63402FFDD84B}" type="presParOf" srcId="{C838B8BF-0645-4C2A-B4FB-A81D4B29FE1E}" destId="{3A7527D8-CCA8-47AC-9425-4BEC04201B19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0E77A2-B13D-4B6E-A132-FE1D25BE423C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019A079-A1FD-42B7-BA4A-EE64A4000907}">
      <dgm:prSet phldrT="[Texte]"/>
      <dgm:spPr/>
      <dgm:t>
        <a:bodyPr/>
        <a:lstStyle/>
        <a:p>
          <a:r>
            <a:rPr lang="fr-FR" dirty="0"/>
            <a:t>Analyser</a:t>
          </a:r>
          <a:endParaRPr lang="en-US" dirty="0"/>
        </a:p>
      </dgm:t>
    </dgm:pt>
    <dgm:pt modelId="{1F036924-7ED6-44A7-8FCD-560E12B19980}" type="parTrans" cxnId="{B0585CBF-E1F9-43A0-A396-9862BCE3FC8B}">
      <dgm:prSet/>
      <dgm:spPr/>
      <dgm:t>
        <a:bodyPr/>
        <a:lstStyle/>
        <a:p>
          <a:endParaRPr lang="en-US"/>
        </a:p>
      </dgm:t>
    </dgm:pt>
    <dgm:pt modelId="{00003572-7094-4967-B99B-DA6740897B06}" type="sibTrans" cxnId="{B0585CBF-E1F9-43A0-A396-9862BCE3FC8B}">
      <dgm:prSet/>
      <dgm:spPr/>
      <dgm:t>
        <a:bodyPr/>
        <a:lstStyle/>
        <a:p>
          <a:endParaRPr lang="en-US"/>
        </a:p>
      </dgm:t>
    </dgm:pt>
    <dgm:pt modelId="{1197E397-27BA-4D5A-9696-D08CD509DA29}">
      <dgm:prSet phldrT="[Texte]"/>
      <dgm:spPr/>
      <dgm:t>
        <a:bodyPr/>
        <a:lstStyle/>
        <a:p>
          <a:r>
            <a:rPr lang="fr-FR" dirty="0"/>
            <a:t>Segmenter</a:t>
          </a:r>
          <a:endParaRPr lang="en-US" dirty="0"/>
        </a:p>
      </dgm:t>
    </dgm:pt>
    <dgm:pt modelId="{83457F32-147E-44F2-939F-AD640C71AC06}" type="parTrans" cxnId="{8AFB7287-B91A-4D6E-8CC0-9CCCB172179B}">
      <dgm:prSet/>
      <dgm:spPr/>
      <dgm:t>
        <a:bodyPr/>
        <a:lstStyle/>
        <a:p>
          <a:endParaRPr lang="en-US"/>
        </a:p>
      </dgm:t>
    </dgm:pt>
    <dgm:pt modelId="{74E97473-8C5A-4647-A406-0268E1AC2CAA}" type="sibTrans" cxnId="{8AFB7287-B91A-4D6E-8CC0-9CCCB172179B}">
      <dgm:prSet/>
      <dgm:spPr/>
      <dgm:t>
        <a:bodyPr/>
        <a:lstStyle/>
        <a:p>
          <a:endParaRPr lang="en-US"/>
        </a:p>
      </dgm:t>
    </dgm:pt>
    <dgm:pt modelId="{9F62F6D7-525C-4BD6-BD0C-3E35733CF241}">
      <dgm:prSet phldrT="[Texte]"/>
      <dgm:spPr/>
      <dgm:t>
        <a:bodyPr/>
        <a:lstStyle/>
        <a:p>
          <a:r>
            <a:rPr lang="fr-FR" dirty="0"/>
            <a:t>Cibler (choix)</a:t>
          </a:r>
          <a:endParaRPr lang="en-US" dirty="0"/>
        </a:p>
      </dgm:t>
    </dgm:pt>
    <dgm:pt modelId="{1D68AA12-D6DF-4ED6-8A76-61249718CA6F}" type="parTrans" cxnId="{6A5A4095-4044-498D-8C1D-FADFE9E6EACB}">
      <dgm:prSet/>
      <dgm:spPr/>
      <dgm:t>
        <a:bodyPr/>
        <a:lstStyle/>
        <a:p>
          <a:endParaRPr lang="en-US"/>
        </a:p>
      </dgm:t>
    </dgm:pt>
    <dgm:pt modelId="{2EE5A42F-3548-454B-AC6F-1AE7176ACCCC}" type="sibTrans" cxnId="{6A5A4095-4044-498D-8C1D-FADFE9E6EACB}">
      <dgm:prSet/>
      <dgm:spPr/>
      <dgm:t>
        <a:bodyPr/>
        <a:lstStyle/>
        <a:p>
          <a:endParaRPr lang="en-US"/>
        </a:p>
      </dgm:t>
    </dgm:pt>
    <dgm:pt modelId="{C0CF21DD-9F65-484D-85FB-5D261EA42B11}">
      <dgm:prSet phldrT="[Texte]"/>
      <dgm:spPr/>
      <dgm:t>
        <a:bodyPr/>
        <a:lstStyle/>
        <a:p>
          <a:r>
            <a:rPr lang="fr-FR" dirty="0"/>
            <a:t>Créer</a:t>
          </a:r>
          <a:br>
            <a:rPr lang="fr-FR" dirty="0"/>
          </a:br>
          <a:r>
            <a:rPr lang="fr-FR" dirty="0"/>
            <a:t>(mix)</a:t>
          </a:r>
          <a:endParaRPr lang="en-US" dirty="0"/>
        </a:p>
      </dgm:t>
    </dgm:pt>
    <dgm:pt modelId="{6BF38817-BE5E-403B-B9BC-835407AD5C28}" type="parTrans" cxnId="{01901A07-A083-4816-9E67-D57BA887947B}">
      <dgm:prSet/>
      <dgm:spPr/>
      <dgm:t>
        <a:bodyPr/>
        <a:lstStyle/>
        <a:p>
          <a:endParaRPr lang="en-US"/>
        </a:p>
      </dgm:t>
    </dgm:pt>
    <dgm:pt modelId="{902B630E-617B-4694-9065-B2694643CF28}" type="sibTrans" cxnId="{01901A07-A083-4816-9E67-D57BA887947B}">
      <dgm:prSet/>
      <dgm:spPr/>
      <dgm:t>
        <a:bodyPr/>
        <a:lstStyle/>
        <a:p>
          <a:endParaRPr lang="en-US"/>
        </a:p>
      </dgm:t>
    </dgm:pt>
    <dgm:pt modelId="{D8FD6FD2-4FDC-49BF-974C-3276C8400345}">
      <dgm:prSet phldrT="[Texte]"/>
      <dgm:spPr/>
      <dgm:t>
        <a:bodyPr/>
        <a:lstStyle/>
        <a:p>
          <a:r>
            <a:rPr lang="fr-FR" dirty="0"/>
            <a:t>Agir</a:t>
          </a:r>
          <a:endParaRPr lang="en-US" dirty="0"/>
        </a:p>
      </dgm:t>
    </dgm:pt>
    <dgm:pt modelId="{41549B34-0B86-4827-8BB9-1952EF3E2CA4}" type="parTrans" cxnId="{C3413ADB-BA99-4051-B52D-8718F6703B9A}">
      <dgm:prSet/>
      <dgm:spPr/>
      <dgm:t>
        <a:bodyPr/>
        <a:lstStyle/>
        <a:p>
          <a:endParaRPr lang="en-US"/>
        </a:p>
      </dgm:t>
    </dgm:pt>
    <dgm:pt modelId="{4F0B344B-CBD8-4C7E-B892-F80A830E4531}" type="sibTrans" cxnId="{C3413ADB-BA99-4051-B52D-8718F6703B9A}">
      <dgm:prSet/>
      <dgm:spPr/>
      <dgm:t>
        <a:bodyPr/>
        <a:lstStyle/>
        <a:p>
          <a:endParaRPr lang="en-US"/>
        </a:p>
      </dgm:t>
    </dgm:pt>
    <dgm:pt modelId="{44759D5C-77F7-431C-9258-481D08CA4F40}" type="pres">
      <dgm:prSet presAssocID="{A90E77A2-B13D-4B6E-A132-FE1D25BE423C}" presName="Name0" presStyleCnt="0">
        <dgm:presLayoutVars>
          <dgm:dir/>
          <dgm:animLvl val="lvl"/>
          <dgm:resizeHandles val="exact"/>
        </dgm:presLayoutVars>
      </dgm:prSet>
      <dgm:spPr/>
    </dgm:pt>
    <dgm:pt modelId="{623FBEFF-6E64-462B-956A-297F735FC983}" type="pres">
      <dgm:prSet presAssocID="{2019A079-A1FD-42B7-BA4A-EE64A4000907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A9680D1C-369E-436B-8955-8F076E4D0C77}" type="pres">
      <dgm:prSet presAssocID="{00003572-7094-4967-B99B-DA6740897B06}" presName="parTxOnlySpace" presStyleCnt="0"/>
      <dgm:spPr/>
    </dgm:pt>
    <dgm:pt modelId="{93120FC2-0F71-4000-BB5F-463C20F964E5}" type="pres">
      <dgm:prSet presAssocID="{1197E397-27BA-4D5A-9696-D08CD509DA29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214E3E13-F3F3-4D9C-B2A8-527C1F11B746}" type="pres">
      <dgm:prSet presAssocID="{74E97473-8C5A-4647-A406-0268E1AC2CAA}" presName="parTxOnlySpace" presStyleCnt="0"/>
      <dgm:spPr/>
    </dgm:pt>
    <dgm:pt modelId="{ED327314-BA42-4780-A5AB-3090AE799702}" type="pres">
      <dgm:prSet presAssocID="{9F62F6D7-525C-4BD6-BD0C-3E35733CF241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72C25795-5FC9-428E-B8BD-DAF4EA74AE58}" type="pres">
      <dgm:prSet presAssocID="{2EE5A42F-3548-454B-AC6F-1AE7176ACCCC}" presName="parTxOnlySpace" presStyleCnt="0"/>
      <dgm:spPr/>
    </dgm:pt>
    <dgm:pt modelId="{4A5E5A12-98DE-4147-9527-B6460D251E48}" type="pres">
      <dgm:prSet presAssocID="{C0CF21DD-9F65-484D-85FB-5D261EA42B11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C62B785A-01C4-42C4-A802-4D8D0239E44C}" type="pres">
      <dgm:prSet presAssocID="{902B630E-617B-4694-9065-B2694643CF28}" presName="parTxOnlySpace" presStyleCnt="0"/>
      <dgm:spPr/>
    </dgm:pt>
    <dgm:pt modelId="{B7CBF198-676B-4A48-80FA-CBFF189AB8A4}" type="pres">
      <dgm:prSet presAssocID="{D8FD6FD2-4FDC-49BF-974C-3276C8400345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01901A07-A083-4816-9E67-D57BA887947B}" srcId="{A90E77A2-B13D-4B6E-A132-FE1D25BE423C}" destId="{C0CF21DD-9F65-484D-85FB-5D261EA42B11}" srcOrd="3" destOrd="0" parTransId="{6BF38817-BE5E-403B-B9BC-835407AD5C28}" sibTransId="{902B630E-617B-4694-9065-B2694643CF28}"/>
    <dgm:cxn modelId="{22C53B15-BF1E-4C3C-88FB-8C1DBE13450B}" type="presOf" srcId="{C0CF21DD-9F65-484D-85FB-5D261EA42B11}" destId="{4A5E5A12-98DE-4147-9527-B6460D251E48}" srcOrd="0" destOrd="0" presId="urn:microsoft.com/office/officeart/2005/8/layout/chevron1"/>
    <dgm:cxn modelId="{13929619-4390-4889-A3F6-F2A740A3FE61}" type="presOf" srcId="{1197E397-27BA-4D5A-9696-D08CD509DA29}" destId="{93120FC2-0F71-4000-BB5F-463C20F964E5}" srcOrd="0" destOrd="0" presId="urn:microsoft.com/office/officeart/2005/8/layout/chevron1"/>
    <dgm:cxn modelId="{8AFB7287-B91A-4D6E-8CC0-9CCCB172179B}" srcId="{A90E77A2-B13D-4B6E-A132-FE1D25BE423C}" destId="{1197E397-27BA-4D5A-9696-D08CD509DA29}" srcOrd="1" destOrd="0" parTransId="{83457F32-147E-44F2-939F-AD640C71AC06}" sibTransId="{74E97473-8C5A-4647-A406-0268E1AC2CAA}"/>
    <dgm:cxn modelId="{2AAD248E-D236-41E9-8E80-75689C8DB2FD}" type="presOf" srcId="{D8FD6FD2-4FDC-49BF-974C-3276C8400345}" destId="{B7CBF198-676B-4A48-80FA-CBFF189AB8A4}" srcOrd="0" destOrd="0" presId="urn:microsoft.com/office/officeart/2005/8/layout/chevron1"/>
    <dgm:cxn modelId="{6A5A4095-4044-498D-8C1D-FADFE9E6EACB}" srcId="{A90E77A2-B13D-4B6E-A132-FE1D25BE423C}" destId="{9F62F6D7-525C-4BD6-BD0C-3E35733CF241}" srcOrd="2" destOrd="0" parTransId="{1D68AA12-D6DF-4ED6-8A76-61249718CA6F}" sibTransId="{2EE5A42F-3548-454B-AC6F-1AE7176ACCCC}"/>
    <dgm:cxn modelId="{B0585CBF-E1F9-43A0-A396-9862BCE3FC8B}" srcId="{A90E77A2-B13D-4B6E-A132-FE1D25BE423C}" destId="{2019A079-A1FD-42B7-BA4A-EE64A4000907}" srcOrd="0" destOrd="0" parTransId="{1F036924-7ED6-44A7-8FCD-560E12B19980}" sibTransId="{00003572-7094-4967-B99B-DA6740897B06}"/>
    <dgm:cxn modelId="{C8DD76CB-DF14-496D-9714-BACB446F3907}" type="presOf" srcId="{2019A079-A1FD-42B7-BA4A-EE64A4000907}" destId="{623FBEFF-6E64-462B-956A-297F735FC983}" srcOrd="0" destOrd="0" presId="urn:microsoft.com/office/officeart/2005/8/layout/chevron1"/>
    <dgm:cxn modelId="{C3413ADB-BA99-4051-B52D-8718F6703B9A}" srcId="{A90E77A2-B13D-4B6E-A132-FE1D25BE423C}" destId="{D8FD6FD2-4FDC-49BF-974C-3276C8400345}" srcOrd="4" destOrd="0" parTransId="{41549B34-0B86-4827-8BB9-1952EF3E2CA4}" sibTransId="{4F0B344B-CBD8-4C7E-B892-F80A830E4531}"/>
    <dgm:cxn modelId="{3AA460F8-47FF-4673-9F9C-48F618297795}" type="presOf" srcId="{A90E77A2-B13D-4B6E-A132-FE1D25BE423C}" destId="{44759D5C-77F7-431C-9258-481D08CA4F40}" srcOrd="0" destOrd="0" presId="urn:microsoft.com/office/officeart/2005/8/layout/chevron1"/>
    <dgm:cxn modelId="{FD3996FB-5B96-461D-BE2E-DFE646AABB9F}" type="presOf" srcId="{9F62F6D7-525C-4BD6-BD0C-3E35733CF241}" destId="{ED327314-BA42-4780-A5AB-3090AE799702}" srcOrd="0" destOrd="0" presId="urn:microsoft.com/office/officeart/2005/8/layout/chevron1"/>
    <dgm:cxn modelId="{4A8999DA-71FD-4F8C-AF72-C8797303C4FB}" type="presParOf" srcId="{44759D5C-77F7-431C-9258-481D08CA4F40}" destId="{623FBEFF-6E64-462B-956A-297F735FC983}" srcOrd="0" destOrd="0" presId="urn:microsoft.com/office/officeart/2005/8/layout/chevron1"/>
    <dgm:cxn modelId="{CB520428-5ECE-4073-AA76-684E0983E157}" type="presParOf" srcId="{44759D5C-77F7-431C-9258-481D08CA4F40}" destId="{A9680D1C-369E-436B-8955-8F076E4D0C77}" srcOrd="1" destOrd="0" presId="urn:microsoft.com/office/officeart/2005/8/layout/chevron1"/>
    <dgm:cxn modelId="{E757C546-1CDE-4E2C-96C7-4D6DFAA15934}" type="presParOf" srcId="{44759D5C-77F7-431C-9258-481D08CA4F40}" destId="{93120FC2-0F71-4000-BB5F-463C20F964E5}" srcOrd="2" destOrd="0" presId="urn:microsoft.com/office/officeart/2005/8/layout/chevron1"/>
    <dgm:cxn modelId="{A349AC04-DDFF-4245-83D4-C33C3D0D33AE}" type="presParOf" srcId="{44759D5C-77F7-431C-9258-481D08CA4F40}" destId="{214E3E13-F3F3-4D9C-B2A8-527C1F11B746}" srcOrd="3" destOrd="0" presId="urn:microsoft.com/office/officeart/2005/8/layout/chevron1"/>
    <dgm:cxn modelId="{9F17ADDD-E8C3-4892-B334-C0FB3D8A581C}" type="presParOf" srcId="{44759D5C-77F7-431C-9258-481D08CA4F40}" destId="{ED327314-BA42-4780-A5AB-3090AE799702}" srcOrd="4" destOrd="0" presId="urn:microsoft.com/office/officeart/2005/8/layout/chevron1"/>
    <dgm:cxn modelId="{30929C70-1FF9-4406-8CD3-2E27562A1A70}" type="presParOf" srcId="{44759D5C-77F7-431C-9258-481D08CA4F40}" destId="{72C25795-5FC9-428E-B8BD-DAF4EA74AE58}" srcOrd="5" destOrd="0" presId="urn:microsoft.com/office/officeart/2005/8/layout/chevron1"/>
    <dgm:cxn modelId="{1245F07E-5D18-421A-ACBA-BAC248B78329}" type="presParOf" srcId="{44759D5C-77F7-431C-9258-481D08CA4F40}" destId="{4A5E5A12-98DE-4147-9527-B6460D251E48}" srcOrd="6" destOrd="0" presId="urn:microsoft.com/office/officeart/2005/8/layout/chevron1"/>
    <dgm:cxn modelId="{064E3CED-88B3-4442-8B24-260011100B4A}" type="presParOf" srcId="{44759D5C-77F7-431C-9258-481D08CA4F40}" destId="{C62B785A-01C4-42C4-A802-4D8D0239E44C}" srcOrd="7" destOrd="0" presId="urn:microsoft.com/office/officeart/2005/8/layout/chevron1"/>
    <dgm:cxn modelId="{48C8B1D6-436E-435C-A17F-F3CD34B8D6E3}" type="presParOf" srcId="{44759D5C-77F7-431C-9258-481D08CA4F40}" destId="{B7CBF198-676B-4A48-80FA-CBFF189AB8A4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225CB4-8031-42BB-823B-7931C67A7EFE}" type="doc">
      <dgm:prSet loTypeId="urn:microsoft.com/office/officeart/2005/8/layout/orgChart1" loCatId="hierarchy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91366DAC-7D8C-419F-BE88-B7AF5A535228}">
      <dgm:prSet phldrT="[Texte]"/>
      <dgm:spPr/>
      <dgm:t>
        <a:bodyPr/>
        <a:lstStyle/>
        <a:p>
          <a:r>
            <a:rPr lang="fr-FR" dirty="0"/>
            <a:t>Direction</a:t>
          </a:r>
          <a:endParaRPr lang="en-US" dirty="0"/>
        </a:p>
      </dgm:t>
    </dgm:pt>
    <dgm:pt modelId="{F84B331C-A31B-45CF-B83C-A4D0E5D98BBB}" type="parTrans" cxnId="{CC9ADB59-CE9F-4F5A-82E8-AD7AA99749C0}">
      <dgm:prSet/>
      <dgm:spPr/>
      <dgm:t>
        <a:bodyPr/>
        <a:lstStyle/>
        <a:p>
          <a:endParaRPr lang="en-US"/>
        </a:p>
      </dgm:t>
    </dgm:pt>
    <dgm:pt modelId="{31A223E4-337B-49FB-8A5B-977A7053D573}" type="sibTrans" cxnId="{CC9ADB59-CE9F-4F5A-82E8-AD7AA99749C0}">
      <dgm:prSet/>
      <dgm:spPr/>
      <dgm:t>
        <a:bodyPr/>
        <a:lstStyle/>
        <a:p>
          <a:endParaRPr lang="en-US"/>
        </a:p>
      </dgm:t>
    </dgm:pt>
    <dgm:pt modelId="{AC75D21B-F578-4327-B367-695CA2E3FB3C}" type="asst">
      <dgm:prSet phldrT="[Texte]"/>
      <dgm:spPr/>
      <dgm:t>
        <a:bodyPr/>
        <a:lstStyle/>
        <a:p>
          <a:r>
            <a:rPr lang="fr-FR" dirty="0"/>
            <a:t>Marketing stratégique</a:t>
          </a:r>
          <a:endParaRPr lang="en-US" dirty="0"/>
        </a:p>
      </dgm:t>
    </dgm:pt>
    <dgm:pt modelId="{ABD2E834-648B-41E1-81E5-FDD29737234A}" type="parTrans" cxnId="{4374831D-0044-4101-A29C-C1F1B4AC3B53}">
      <dgm:prSet/>
      <dgm:spPr/>
      <dgm:t>
        <a:bodyPr/>
        <a:lstStyle/>
        <a:p>
          <a:endParaRPr lang="en-US"/>
        </a:p>
      </dgm:t>
    </dgm:pt>
    <dgm:pt modelId="{84F1D920-9467-4E20-90E3-72F9E837B5D6}" type="sibTrans" cxnId="{4374831D-0044-4101-A29C-C1F1B4AC3B53}">
      <dgm:prSet/>
      <dgm:spPr/>
      <dgm:t>
        <a:bodyPr/>
        <a:lstStyle/>
        <a:p>
          <a:endParaRPr lang="en-US"/>
        </a:p>
      </dgm:t>
    </dgm:pt>
    <dgm:pt modelId="{D15D8876-B835-4CC1-AB52-DAA3D5373A26}">
      <dgm:prSet phldrT="[Texte]"/>
      <dgm:spPr/>
      <dgm:t>
        <a:bodyPr/>
        <a:lstStyle/>
        <a:p>
          <a:r>
            <a:rPr lang="fr-FR" dirty="0"/>
            <a:t>Marketing opérationnel</a:t>
          </a:r>
          <a:endParaRPr lang="en-US" dirty="0"/>
        </a:p>
      </dgm:t>
    </dgm:pt>
    <dgm:pt modelId="{C6EBC94F-86B6-49C4-9427-AD210052A64C}" type="parTrans" cxnId="{B6711472-4821-4433-8F12-EF45928A7BC2}">
      <dgm:prSet/>
      <dgm:spPr/>
      <dgm:t>
        <a:bodyPr/>
        <a:lstStyle/>
        <a:p>
          <a:endParaRPr lang="en-US"/>
        </a:p>
      </dgm:t>
    </dgm:pt>
    <dgm:pt modelId="{87C9A44F-EB2E-44F0-916A-EC2BB09A30D0}" type="sibTrans" cxnId="{B6711472-4821-4433-8F12-EF45928A7BC2}">
      <dgm:prSet/>
      <dgm:spPr/>
      <dgm:t>
        <a:bodyPr/>
        <a:lstStyle/>
        <a:p>
          <a:endParaRPr lang="en-US"/>
        </a:p>
      </dgm:t>
    </dgm:pt>
    <dgm:pt modelId="{B4D30B43-8F39-43D0-918A-AE3861F28C98}">
      <dgm:prSet phldrT="[Texte]"/>
      <dgm:spPr/>
      <dgm:t>
        <a:bodyPr/>
        <a:lstStyle/>
        <a:p>
          <a:r>
            <a:rPr lang="fr-FR" dirty="0"/>
            <a:t>Service commercial France</a:t>
          </a:r>
          <a:endParaRPr lang="en-US" dirty="0"/>
        </a:p>
      </dgm:t>
    </dgm:pt>
    <dgm:pt modelId="{C7CD682B-1770-46B7-AB5E-873A544F6C92}" type="parTrans" cxnId="{E2F801E9-A06E-4536-9EDF-1D9B31C99027}">
      <dgm:prSet/>
      <dgm:spPr/>
      <dgm:t>
        <a:bodyPr/>
        <a:lstStyle/>
        <a:p>
          <a:endParaRPr lang="en-US"/>
        </a:p>
      </dgm:t>
    </dgm:pt>
    <dgm:pt modelId="{25B364D9-2406-4E6A-BF70-1C7ABF48EA4B}" type="sibTrans" cxnId="{E2F801E9-A06E-4536-9EDF-1D9B31C99027}">
      <dgm:prSet/>
      <dgm:spPr/>
      <dgm:t>
        <a:bodyPr/>
        <a:lstStyle/>
        <a:p>
          <a:endParaRPr lang="en-US"/>
        </a:p>
      </dgm:t>
    </dgm:pt>
    <dgm:pt modelId="{B03E8EA6-EF0C-4274-BB91-AA998C7EAB06}">
      <dgm:prSet phldrT="[Texte]"/>
      <dgm:spPr/>
      <dgm:t>
        <a:bodyPr/>
        <a:lstStyle/>
        <a:p>
          <a:r>
            <a:rPr lang="fr-FR" dirty="0"/>
            <a:t>Service commercial Export</a:t>
          </a:r>
          <a:endParaRPr lang="en-US" dirty="0"/>
        </a:p>
      </dgm:t>
    </dgm:pt>
    <dgm:pt modelId="{DDD1B03B-6F38-4AEE-9361-4F0C2408E8C2}" type="parTrans" cxnId="{6CD4ECBF-3B60-4D80-A490-4E831B7B09FA}">
      <dgm:prSet/>
      <dgm:spPr/>
      <dgm:t>
        <a:bodyPr/>
        <a:lstStyle/>
        <a:p>
          <a:endParaRPr lang="en-US"/>
        </a:p>
      </dgm:t>
    </dgm:pt>
    <dgm:pt modelId="{D472DA40-0823-4E30-BFFA-6260C78D3F4E}" type="sibTrans" cxnId="{6CD4ECBF-3B60-4D80-A490-4E831B7B09FA}">
      <dgm:prSet/>
      <dgm:spPr/>
      <dgm:t>
        <a:bodyPr/>
        <a:lstStyle/>
        <a:p>
          <a:endParaRPr lang="en-US"/>
        </a:p>
      </dgm:t>
    </dgm:pt>
    <dgm:pt modelId="{997B6BEC-E548-4CDE-90F5-249AE052F1BC}" type="pres">
      <dgm:prSet presAssocID="{09225CB4-8031-42BB-823B-7931C67A7E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6A707ED-8431-44C3-9511-45DD35D35E12}" type="pres">
      <dgm:prSet presAssocID="{91366DAC-7D8C-419F-BE88-B7AF5A535228}" presName="hierRoot1" presStyleCnt="0">
        <dgm:presLayoutVars>
          <dgm:hierBranch val="init"/>
        </dgm:presLayoutVars>
      </dgm:prSet>
      <dgm:spPr/>
    </dgm:pt>
    <dgm:pt modelId="{17DDA54B-2658-487D-8F78-5DE55F64041B}" type="pres">
      <dgm:prSet presAssocID="{91366DAC-7D8C-419F-BE88-B7AF5A535228}" presName="rootComposite1" presStyleCnt="0"/>
      <dgm:spPr/>
    </dgm:pt>
    <dgm:pt modelId="{AD8A8164-124D-4B78-9F24-3813E5C66521}" type="pres">
      <dgm:prSet presAssocID="{91366DAC-7D8C-419F-BE88-B7AF5A535228}" presName="rootText1" presStyleLbl="node0" presStyleIdx="0" presStyleCnt="1">
        <dgm:presLayoutVars>
          <dgm:chPref val="3"/>
        </dgm:presLayoutVars>
      </dgm:prSet>
      <dgm:spPr/>
    </dgm:pt>
    <dgm:pt modelId="{8AC61ED9-EA7A-466D-BEF1-2148C34979D6}" type="pres">
      <dgm:prSet presAssocID="{91366DAC-7D8C-419F-BE88-B7AF5A535228}" presName="rootConnector1" presStyleLbl="node1" presStyleIdx="0" presStyleCnt="0"/>
      <dgm:spPr/>
    </dgm:pt>
    <dgm:pt modelId="{8AB0547E-CA20-44C0-8D1D-14504F9E2B4D}" type="pres">
      <dgm:prSet presAssocID="{91366DAC-7D8C-419F-BE88-B7AF5A535228}" presName="hierChild2" presStyleCnt="0"/>
      <dgm:spPr/>
    </dgm:pt>
    <dgm:pt modelId="{A5C7B823-CB3B-403A-9903-AEA94C04DFED}" type="pres">
      <dgm:prSet presAssocID="{C6EBC94F-86B6-49C4-9427-AD210052A64C}" presName="Name37" presStyleLbl="parChTrans1D2" presStyleIdx="0" presStyleCnt="4"/>
      <dgm:spPr/>
    </dgm:pt>
    <dgm:pt modelId="{50E85C3A-E783-4B9E-B437-A2F34D87CC3A}" type="pres">
      <dgm:prSet presAssocID="{D15D8876-B835-4CC1-AB52-DAA3D5373A26}" presName="hierRoot2" presStyleCnt="0">
        <dgm:presLayoutVars>
          <dgm:hierBranch val="init"/>
        </dgm:presLayoutVars>
      </dgm:prSet>
      <dgm:spPr/>
    </dgm:pt>
    <dgm:pt modelId="{3DC48F0B-AF64-48B4-8495-B1AB30D87291}" type="pres">
      <dgm:prSet presAssocID="{D15D8876-B835-4CC1-AB52-DAA3D5373A26}" presName="rootComposite" presStyleCnt="0"/>
      <dgm:spPr/>
    </dgm:pt>
    <dgm:pt modelId="{4D15419D-4CE1-48F8-A968-184501ED9833}" type="pres">
      <dgm:prSet presAssocID="{D15D8876-B835-4CC1-AB52-DAA3D5373A26}" presName="rootText" presStyleLbl="node2" presStyleIdx="0" presStyleCnt="3">
        <dgm:presLayoutVars>
          <dgm:chPref val="3"/>
        </dgm:presLayoutVars>
      </dgm:prSet>
      <dgm:spPr/>
    </dgm:pt>
    <dgm:pt modelId="{A2BFFC68-BA12-41FC-AEDD-10FE35D5CCCA}" type="pres">
      <dgm:prSet presAssocID="{D15D8876-B835-4CC1-AB52-DAA3D5373A26}" presName="rootConnector" presStyleLbl="node2" presStyleIdx="0" presStyleCnt="3"/>
      <dgm:spPr/>
    </dgm:pt>
    <dgm:pt modelId="{9F32FC48-947C-406A-9081-C349BA9346E0}" type="pres">
      <dgm:prSet presAssocID="{D15D8876-B835-4CC1-AB52-DAA3D5373A26}" presName="hierChild4" presStyleCnt="0"/>
      <dgm:spPr/>
    </dgm:pt>
    <dgm:pt modelId="{2D158B48-EADA-4980-AE8E-28F0B39A2F68}" type="pres">
      <dgm:prSet presAssocID="{D15D8876-B835-4CC1-AB52-DAA3D5373A26}" presName="hierChild5" presStyleCnt="0"/>
      <dgm:spPr/>
    </dgm:pt>
    <dgm:pt modelId="{8DB814F5-B1F0-40A7-B89F-1A1BF2E832FF}" type="pres">
      <dgm:prSet presAssocID="{C7CD682B-1770-46B7-AB5E-873A544F6C92}" presName="Name37" presStyleLbl="parChTrans1D2" presStyleIdx="1" presStyleCnt="4"/>
      <dgm:spPr/>
    </dgm:pt>
    <dgm:pt modelId="{BD092FCA-E015-449C-B24A-9406BA236B8E}" type="pres">
      <dgm:prSet presAssocID="{B4D30B43-8F39-43D0-918A-AE3861F28C98}" presName="hierRoot2" presStyleCnt="0">
        <dgm:presLayoutVars>
          <dgm:hierBranch val="init"/>
        </dgm:presLayoutVars>
      </dgm:prSet>
      <dgm:spPr/>
    </dgm:pt>
    <dgm:pt modelId="{6B75B4DC-F616-48FB-A2C1-0FBBAD62424F}" type="pres">
      <dgm:prSet presAssocID="{B4D30B43-8F39-43D0-918A-AE3861F28C98}" presName="rootComposite" presStyleCnt="0"/>
      <dgm:spPr/>
    </dgm:pt>
    <dgm:pt modelId="{4A38FD32-2CFF-458E-9B43-DC1E83CE7FB2}" type="pres">
      <dgm:prSet presAssocID="{B4D30B43-8F39-43D0-918A-AE3861F28C98}" presName="rootText" presStyleLbl="node2" presStyleIdx="1" presStyleCnt="3">
        <dgm:presLayoutVars>
          <dgm:chPref val="3"/>
        </dgm:presLayoutVars>
      </dgm:prSet>
      <dgm:spPr/>
    </dgm:pt>
    <dgm:pt modelId="{2599E39D-0655-41E4-A1D4-87E4FAFC76E5}" type="pres">
      <dgm:prSet presAssocID="{B4D30B43-8F39-43D0-918A-AE3861F28C98}" presName="rootConnector" presStyleLbl="node2" presStyleIdx="1" presStyleCnt="3"/>
      <dgm:spPr/>
    </dgm:pt>
    <dgm:pt modelId="{F5184A2F-A22D-42DB-8F5C-EB835F22902D}" type="pres">
      <dgm:prSet presAssocID="{B4D30B43-8F39-43D0-918A-AE3861F28C98}" presName="hierChild4" presStyleCnt="0"/>
      <dgm:spPr/>
    </dgm:pt>
    <dgm:pt modelId="{31BF25E8-8E9F-4341-8F91-9A1A7A9339F5}" type="pres">
      <dgm:prSet presAssocID="{B4D30B43-8F39-43D0-918A-AE3861F28C98}" presName="hierChild5" presStyleCnt="0"/>
      <dgm:spPr/>
    </dgm:pt>
    <dgm:pt modelId="{D8C39A93-9002-4495-BB0B-342A8908DC14}" type="pres">
      <dgm:prSet presAssocID="{DDD1B03B-6F38-4AEE-9361-4F0C2408E8C2}" presName="Name37" presStyleLbl="parChTrans1D2" presStyleIdx="2" presStyleCnt="4"/>
      <dgm:spPr/>
    </dgm:pt>
    <dgm:pt modelId="{35FE7D27-0BBC-44C3-84B1-5885688D3CD4}" type="pres">
      <dgm:prSet presAssocID="{B03E8EA6-EF0C-4274-BB91-AA998C7EAB06}" presName="hierRoot2" presStyleCnt="0">
        <dgm:presLayoutVars>
          <dgm:hierBranch val="init"/>
        </dgm:presLayoutVars>
      </dgm:prSet>
      <dgm:spPr/>
    </dgm:pt>
    <dgm:pt modelId="{89512931-AA34-4127-8F5D-79F9FCE21503}" type="pres">
      <dgm:prSet presAssocID="{B03E8EA6-EF0C-4274-BB91-AA998C7EAB06}" presName="rootComposite" presStyleCnt="0"/>
      <dgm:spPr/>
    </dgm:pt>
    <dgm:pt modelId="{2AAE0CCA-C8E8-4CC8-9B36-85EC735D1F7C}" type="pres">
      <dgm:prSet presAssocID="{B03E8EA6-EF0C-4274-BB91-AA998C7EAB06}" presName="rootText" presStyleLbl="node2" presStyleIdx="2" presStyleCnt="3">
        <dgm:presLayoutVars>
          <dgm:chPref val="3"/>
        </dgm:presLayoutVars>
      </dgm:prSet>
      <dgm:spPr/>
    </dgm:pt>
    <dgm:pt modelId="{FA60CE5F-5860-4B84-8653-2DED5E35B982}" type="pres">
      <dgm:prSet presAssocID="{B03E8EA6-EF0C-4274-BB91-AA998C7EAB06}" presName="rootConnector" presStyleLbl="node2" presStyleIdx="2" presStyleCnt="3"/>
      <dgm:spPr/>
    </dgm:pt>
    <dgm:pt modelId="{9C86C729-C1F6-47EC-94D3-DEA303CE64D8}" type="pres">
      <dgm:prSet presAssocID="{B03E8EA6-EF0C-4274-BB91-AA998C7EAB06}" presName="hierChild4" presStyleCnt="0"/>
      <dgm:spPr/>
    </dgm:pt>
    <dgm:pt modelId="{DB7B1964-027A-4592-8CD0-F10A863B317E}" type="pres">
      <dgm:prSet presAssocID="{B03E8EA6-EF0C-4274-BB91-AA998C7EAB06}" presName="hierChild5" presStyleCnt="0"/>
      <dgm:spPr/>
    </dgm:pt>
    <dgm:pt modelId="{D0019648-CCA2-4FB1-8188-50C17B2AE545}" type="pres">
      <dgm:prSet presAssocID="{91366DAC-7D8C-419F-BE88-B7AF5A535228}" presName="hierChild3" presStyleCnt="0"/>
      <dgm:spPr/>
    </dgm:pt>
    <dgm:pt modelId="{0849C20E-7AEE-4025-9C22-4677FD02015D}" type="pres">
      <dgm:prSet presAssocID="{ABD2E834-648B-41E1-81E5-FDD29737234A}" presName="Name111" presStyleLbl="parChTrans1D2" presStyleIdx="3" presStyleCnt="4"/>
      <dgm:spPr/>
    </dgm:pt>
    <dgm:pt modelId="{318BAF37-5795-44B9-A4F4-607F0C0147BF}" type="pres">
      <dgm:prSet presAssocID="{AC75D21B-F578-4327-B367-695CA2E3FB3C}" presName="hierRoot3" presStyleCnt="0">
        <dgm:presLayoutVars>
          <dgm:hierBranch val="init"/>
        </dgm:presLayoutVars>
      </dgm:prSet>
      <dgm:spPr/>
    </dgm:pt>
    <dgm:pt modelId="{EC3D3FA8-1712-49B5-A4E8-A55571559264}" type="pres">
      <dgm:prSet presAssocID="{AC75D21B-F578-4327-B367-695CA2E3FB3C}" presName="rootComposite3" presStyleCnt="0"/>
      <dgm:spPr/>
    </dgm:pt>
    <dgm:pt modelId="{15475BB6-880D-4D79-9A7D-1054CF8534DF}" type="pres">
      <dgm:prSet presAssocID="{AC75D21B-F578-4327-B367-695CA2E3FB3C}" presName="rootText3" presStyleLbl="asst1" presStyleIdx="0" presStyleCnt="1">
        <dgm:presLayoutVars>
          <dgm:chPref val="3"/>
        </dgm:presLayoutVars>
      </dgm:prSet>
      <dgm:spPr/>
    </dgm:pt>
    <dgm:pt modelId="{7A9E4E33-9418-46D0-9CD2-555C92C6D188}" type="pres">
      <dgm:prSet presAssocID="{AC75D21B-F578-4327-B367-695CA2E3FB3C}" presName="rootConnector3" presStyleLbl="asst1" presStyleIdx="0" presStyleCnt="1"/>
      <dgm:spPr/>
    </dgm:pt>
    <dgm:pt modelId="{47702698-6E43-4D5C-BF4E-9B47631ABC44}" type="pres">
      <dgm:prSet presAssocID="{AC75D21B-F578-4327-B367-695CA2E3FB3C}" presName="hierChild6" presStyleCnt="0"/>
      <dgm:spPr/>
    </dgm:pt>
    <dgm:pt modelId="{7608023B-F72E-4BC5-9A77-4F9D14D8BB06}" type="pres">
      <dgm:prSet presAssocID="{AC75D21B-F578-4327-B367-695CA2E3FB3C}" presName="hierChild7" presStyleCnt="0"/>
      <dgm:spPr/>
    </dgm:pt>
  </dgm:ptLst>
  <dgm:cxnLst>
    <dgm:cxn modelId="{84A5D909-AF47-4490-AB1D-FC9C64B81438}" type="presOf" srcId="{91366DAC-7D8C-419F-BE88-B7AF5A535228}" destId="{8AC61ED9-EA7A-466D-BEF1-2148C34979D6}" srcOrd="1" destOrd="0" presId="urn:microsoft.com/office/officeart/2005/8/layout/orgChart1"/>
    <dgm:cxn modelId="{4374831D-0044-4101-A29C-C1F1B4AC3B53}" srcId="{91366DAC-7D8C-419F-BE88-B7AF5A535228}" destId="{AC75D21B-F578-4327-B367-695CA2E3FB3C}" srcOrd="0" destOrd="0" parTransId="{ABD2E834-648B-41E1-81E5-FDD29737234A}" sibTransId="{84F1D920-9467-4E20-90E3-72F9E837B5D6}"/>
    <dgm:cxn modelId="{71846E38-EE91-4BBC-BCE2-5A760136FA0C}" type="presOf" srcId="{AC75D21B-F578-4327-B367-695CA2E3FB3C}" destId="{15475BB6-880D-4D79-9A7D-1054CF8534DF}" srcOrd="0" destOrd="0" presId="urn:microsoft.com/office/officeart/2005/8/layout/orgChart1"/>
    <dgm:cxn modelId="{D334155B-63C6-41CD-A20A-92D64FC22AF5}" type="presOf" srcId="{B4D30B43-8F39-43D0-918A-AE3861F28C98}" destId="{4A38FD32-2CFF-458E-9B43-DC1E83CE7FB2}" srcOrd="0" destOrd="0" presId="urn:microsoft.com/office/officeart/2005/8/layout/orgChart1"/>
    <dgm:cxn modelId="{40BC7D5C-60EF-497C-AC3D-4992FE40E6EF}" type="presOf" srcId="{B03E8EA6-EF0C-4274-BB91-AA998C7EAB06}" destId="{2AAE0CCA-C8E8-4CC8-9B36-85EC735D1F7C}" srcOrd="0" destOrd="0" presId="urn:microsoft.com/office/officeart/2005/8/layout/orgChart1"/>
    <dgm:cxn modelId="{9345C749-19EE-4D6A-9893-566E948E2102}" type="presOf" srcId="{B03E8EA6-EF0C-4274-BB91-AA998C7EAB06}" destId="{FA60CE5F-5860-4B84-8653-2DED5E35B982}" srcOrd="1" destOrd="0" presId="urn:microsoft.com/office/officeart/2005/8/layout/orgChart1"/>
    <dgm:cxn modelId="{B6711472-4821-4433-8F12-EF45928A7BC2}" srcId="{91366DAC-7D8C-419F-BE88-B7AF5A535228}" destId="{D15D8876-B835-4CC1-AB52-DAA3D5373A26}" srcOrd="1" destOrd="0" parTransId="{C6EBC94F-86B6-49C4-9427-AD210052A64C}" sibTransId="{87C9A44F-EB2E-44F0-916A-EC2BB09A30D0}"/>
    <dgm:cxn modelId="{E2D40353-102D-4A9A-AA0F-5D6A0EC97566}" type="presOf" srcId="{AC75D21B-F578-4327-B367-695CA2E3FB3C}" destId="{7A9E4E33-9418-46D0-9CD2-555C92C6D188}" srcOrd="1" destOrd="0" presId="urn:microsoft.com/office/officeart/2005/8/layout/orgChart1"/>
    <dgm:cxn modelId="{CC9ADB59-CE9F-4F5A-82E8-AD7AA99749C0}" srcId="{09225CB4-8031-42BB-823B-7931C67A7EFE}" destId="{91366DAC-7D8C-419F-BE88-B7AF5A535228}" srcOrd="0" destOrd="0" parTransId="{F84B331C-A31B-45CF-B83C-A4D0E5D98BBB}" sibTransId="{31A223E4-337B-49FB-8A5B-977A7053D573}"/>
    <dgm:cxn modelId="{2BCB8284-EAB9-481B-9E72-D58ACC825403}" type="presOf" srcId="{ABD2E834-648B-41E1-81E5-FDD29737234A}" destId="{0849C20E-7AEE-4025-9C22-4677FD02015D}" srcOrd="0" destOrd="0" presId="urn:microsoft.com/office/officeart/2005/8/layout/orgChart1"/>
    <dgm:cxn modelId="{16A89B85-383B-48AB-95A1-4A0D8625C5F5}" type="presOf" srcId="{91366DAC-7D8C-419F-BE88-B7AF5A535228}" destId="{AD8A8164-124D-4B78-9F24-3813E5C66521}" srcOrd="0" destOrd="0" presId="urn:microsoft.com/office/officeart/2005/8/layout/orgChart1"/>
    <dgm:cxn modelId="{1E421789-5C25-4ECD-850C-EE9FE43843E1}" type="presOf" srcId="{DDD1B03B-6F38-4AEE-9361-4F0C2408E8C2}" destId="{D8C39A93-9002-4495-BB0B-342A8908DC14}" srcOrd="0" destOrd="0" presId="urn:microsoft.com/office/officeart/2005/8/layout/orgChart1"/>
    <dgm:cxn modelId="{3805EAA2-6829-4936-8DCA-68345E760251}" type="presOf" srcId="{D15D8876-B835-4CC1-AB52-DAA3D5373A26}" destId="{4D15419D-4CE1-48F8-A968-184501ED9833}" srcOrd="0" destOrd="0" presId="urn:microsoft.com/office/officeart/2005/8/layout/orgChart1"/>
    <dgm:cxn modelId="{6CD4ECBF-3B60-4D80-A490-4E831B7B09FA}" srcId="{91366DAC-7D8C-419F-BE88-B7AF5A535228}" destId="{B03E8EA6-EF0C-4274-BB91-AA998C7EAB06}" srcOrd="3" destOrd="0" parTransId="{DDD1B03B-6F38-4AEE-9361-4F0C2408E8C2}" sibTransId="{D472DA40-0823-4E30-BFFA-6260C78D3F4E}"/>
    <dgm:cxn modelId="{D88E95C2-ECDB-4DE3-AC51-71082AC40F30}" type="presOf" srcId="{D15D8876-B835-4CC1-AB52-DAA3D5373A26}" destId="{A2BFFC68-BA12-41FC-AEDD-10FE35D5CCCA}" srcOrd="1" destOrd="0" presId="urn:microsoft.com/office/officeart/2005/8/layout/orgChart1"/>
    <dgm:cxn modelId="{F92775C3-C1D8-40EC-9F4B-ACE4FC1EAEF4}" type="presOf" srcId="{B4D30B43-8F39-43D0-918A-AE3861F28C98}" destId="{2599E39D-0655-41E4-A1D4-87E4FAFC76E5}" srcOrd="1" destOrd="0" presId="urn:microsoft.com/office/officeart/2005/8/layout/orgChart1"/>
    <dgm:cxn modelId="{39E897D3-9E9C-4A0D-9F95-E0DEC99CB159}" type="presOf" srcId="{C6EBC94F-86B6-49C4-9427-AD210052A64C}" destId="{A5C7B823-CB3B-403A-9903-AEA94C04DFED}" srcOrd="0" destOrd="0" presId="urn:microsoft.com/office/officeart/2005/8/layout/orgChart1"/>
    <dgm:cxn modelId="{C22072D5-8C83-4A5D-BDEE-8C5641F10992}" type="presOf" srcId="{09225CB4-8031-42BB-823B-7931C67A7EFE}" destId="{997B6BEC-E548-4CDE-90F5-249AE052F1BC}" srcOrd="0" destOrd="0" presId="urn:microsoft.com/office/officeart/2005/8/layout/orgChart1"/>
    <dgm:cxn modelId="{E2F801E9-A06E-4536-9EDF-1D9B31C99027}" srcId="{91366DAC-7D8C-419F-BE88-B7AF5A535228}" destId="{B4D30B43-8F39-43D0-918A-AE3861F28C98}" srcOrd="2" destOrd="0" parTransId="{C7CD682B-1770-46B7-AB5E-873A544F6C92}" sibTransId="{25B364D9-2406-4E6A-BF70-1C7ABF48EA4B}"/>
    <dgm:cxn modelId="{E57B2CF3-F9A3-4F37-B4AB-78A18231F8DF}" type="presOf" srcId="{C7CD682B-1770-46B7-AB5E-873A544F6C92}" destId="{8DB814F5-B1F0-40A7-B89F-1A1BF2E832FF}" srcOrd="0" destOrd="0" presId="urn:microsoft.com/office/officeart/2005/8/layout/orgChart1"/>
    <dgm:cxn modelId="{79593418-3744-4587-83AE-98AE4F1B8CFE}" type="presParOf" srcId="{997B6BEC-E548-4CDE-90F5-249AE052F1BC}" destId="{46A707ED-8431-44C3-9511-45DD35D35E12}" srcOrd="0" destOrd="0" presId="urn:microsoft.com/office/officeart/2005/8/layout/orgChart1"/>
    <dgm:cxn modelId="{207F0E2E-5CA3-4CD7-8B99-EDDDF84EB9EE}" type="presParOf" srcId="{46A707ED-8431-44C3-9511-45DD35D35E12}" destId="{17DDA54B-2658-487D-8F78-5DE55F64041B}" srcOrd="0" destOrd="0" presId="urn:microsoft.com/office/officeart/2005/8/layout/orgChart1"/>
    <dgm:cxn modelId="{804F4290-76C7-4D80-99B9-A8AE210229CD}" type="presParOf" srcId="{17DDA54B-2658-487D-8F78-5DE55F64041B}" destId="{AD8A8164-124D-4B78-9F24-3813E5C66521}" srcOrd="0" destOrd="0" presId="urn:microsoft.com/office/officeart/2005/8/layout/orgChart1"/>
    <dgm:cxn modelId="{46D1FC52-A187-42F2-8EA9-F12CD8F6B59D}" type="presParOf" srcId="{17DDA54B-2658-487D-8F78-5DE55F64041B}" destId="{8AC61ED9-EA7A-466D-BEF1-2148C34979D6}" srcOrd="1" destOrd="0" presId="urn:microsoft.com/office/officeart/2005/8/layout/orgChart1"/>
    <dgm:cxn modelId="{CCF0A6B9-8106-479D-B672-78218D9CC899}" type="presParOf" srcId="{46A707ED-8431-44C3-9511-45DD35D35E12}" destId="{8AB0547E-CA20-44C0-8D1D-14504F9E2B4D}" srcOrd="1" destOrd="0" presId="urn:microsoft.com/office/officeart/2005/8/layout/orgChart1"/>
    <dgm:cxn modelId="{4AE17481-2CFE-4838-809A-9C9C7B90EE13}" type="presParOf" srcId="{8AB0547E-CA20-44C0-8D1D-14504F9E2B4D}" destId="{A5C7B823-CB3B-403A-9903-AEA94C04DFED}" srcOrd="0" destOrd="0" presId="urn:microsoft.com/office/officeart/2005/8/layout/orgChart1"/>
    <dgm:cxn modelId="{46CCE408-0633-42CE-87B3-E6FC551A1E2A}" type="presParOf" srcId="{8AB0547E-CA20-44C0-8D1D-14504F9E2B4D}" destId="{50E85C3A-E783-4B9E-B437-A2F34D87CC3A}" srcOrd="1" destOrd="0" presId="urn:microsoft.com/office/officeart/2005/8/layout/orgChart1"/>
    <dgm:cxn modelId="{1EEDD5D6-A884-482C-8324-A6DB4209C596}" type="presParOf" srcId="{50E85C3A-E783-4B9E-B437-A2F34D87CC3A}" destId="{3DC48F0B-AF64-48B4-8495-B1AB30D87291}" srcOrd="0" destOrd="0" presId="urn:microsoft.com/office/officeart/2005/8/layout/orgChart1"/>
    <dgm:cxn modelId="{3190B32C-AE3F-4BA4-8806-088B2126F849}" type="presParOf" srcId="{3DC48F0B-AF64-48B4-8495-B1AB30D87291}" destId="{4D15419D-4CE1-48F8-A968-184501ED9833}" srcOrd="0" destOrd="0" presId="urn:microsoft.com/office/officeart/2005/8/layout/orgChart1"/>
    <dgm:cxn modelId="{6DF15752-E855-4157-88B9-3C6F98E84A8A}" type="presParOf" srcId="{3DC48F0B-AF64-48B4-8495-B1AB30D87291}" destId="{A2BFFC68-BA12-41FC-AEDD-10FE35D5CCCA}" srcOrd="1" destOrd="0" presId="urn:microsoft.com/office/officeart/2005/8/layout/orgChart1"/>
    <dgm:cxn modelId="{A67466CB-B8B4-48B0-9826-4C4DB88B93F1}" type="presParOf" srcId="{50E85C3A-E783-4B9E-B437-A2F34D87CC3A}" destId="{9F32FC48-947C-406A-9081-C349BA9346E0}" srcOrd="1" destOrd="0" presId="urn:microsoft.com/office/officeart/2005/8/layout/orgChart1"/>
    <dgm:cxn modelId="{7B2BBBEC-E1E4-45D7-A280-F85E1C321D82}" type="presParOf" srcId="{50E85C3A-E783-4B9E-B437-A2F34D87CC3A}" destId="{2D158B48-EADA-4980-AE8E-28F0B39A2F68}" srcOrd="2" destOrd="0" presId="urn:microsoft.com/office/officeart/2005/8/layout/orgChart1"/>
    <dgm:cxn modelId="{4F919EA2-FDFF-4769-B838-D573861806E4}" type="presParOf" srcId="{8AB0547E-CA20-44C0-8D1D-14504F9E2B4D}" destId="{8DB814F5-B1F0-40A7-B89F-1A1BF2E832FF}" srcOrd="2" destOrd="0" presId="urn:microsoft.com/office/officeart/2005/8/layout/orgChart1"/>
    <dgm:cxn modelId="{DA1594DF-3489-4066-8D6E-46922F6BC9FB}" type="presParOf" srcId="{8AB0547E-CA20-44C0-8D1D-14504F9E2B4D}" destId="{BD092FCA-E015-449C-B24A-9406BA236B8E}" srcOrd="3" destOrd="0" presId="urn:microsoft.com/office/officeart/2005/8/layout/orgChart1"/>
    <dgm:cxn modelId="{3312F080-BD6E-4F28-AFFE-825D8541F842}" type="presParOf" srcId="{BD092FCA-E015-449C-B24A-9406BA236B8E}" destId="{6B75B4DC-F616-48FB-A2C1-0FBBAD62424F}" srcOrd="0" destOrd="0" presId="urn:microsoft.com/office/officeart/2005/8/layout/orgChart1"/>
    <dgm:cxn modelId="{D162F716-CA19-4CD4-B324-3C724F1AE3C8}" type="presParOf" srcId="{6B75B4DC-F616-48FB-A2C1-0FBBAD62424F}" destId="{4A38FD32-2CFF-458E-9B43-DC1E83CE7FB2}" srcOrd="0" destOrd="0" presId="urn:microsoft.com/office/officeart/2005/8/layout/orgChart1"/>
    <dgm:cxn modelId="{84628825-93B9-46D5-A2B5-EFC21CAA674A}" type="presParOf" srcId="{6B75B4DC-F616-48FB-A2C1-0FBBAD62424F}" destId="{2599E39D-0655-41E4-A1D4-87E4FAFC76E5}" srcOrd="1" destOrd="0" presId="urn:microsoft.com/office/officeart/2005/8/layout/orgChart1"/>
    <dgm:cxn modelId="{74B9A91F-42D1-4CAE-9E32-61D23B636CA8}" type="presParOf" srcId="{BD092FCA-E015-449C-B24A-9406BA236B8E}" destId="{F5184A2F-A22D-42DB-8F5C-EB835F22902D}" srcOrd="1" destOrd="0" presId="urn:microsoft.com/office/officeart/2005/8/layout/orgChart1"/>
    <dgm:cxn modelId="{2DE83EFB-D130-4D9C-A91E-7883B793D054}" type="presParOf" srcId="{BD092FCA-E015-449C-B24A-9406BA236B8E}" destId="{31BF25E8-8E9F-4341-8F91-9A1A7A9339F5}" srcOrd="2" destOrd="0" presId="urn:microsoft.com/office/officeart/2005/8/layout/orgChart1"/>
    <dgm:cxn modelId="{8E1B2FA0-7D0B-40DC-9D03-94AB4DC14535}" type="presParOf" srcId="{8AB0547E-CA20-44C0-8D1D-14504F9E2B4D}" destId="{D8C39A93-9002-4495-BB0B-342A8908DC14}" srcOrd="4" destOrd="0" presId="urn:microsoft.com/office/officeart/2005/8/layout/orgChart1"/>
    <dgm:cxn modelId="{75D7FFC6-8DB8-47DF-8D68-029C4FFE5DE0}" type="presParOf" srcId="{8AB0547E-CA20-44C0-8D1D-14504F9E2B4D}" destId="{35FE7D27-0BBC-44C3-84B1-5885688D3CD4}" srcOrd="5" destOrd="0" presId="urn:microsoft.com/office/officeart/2005/8/layout/orgChart1"/>
    <dgm:cxn modelId="{61F132E5-1E98-47AC-BD3B-BB10B4E0A243}" type="presParOf" srcId="{35FE7D27-0BBC-44C3-84B1-5885688D3CD4}" destId="{89512931-AA34-4127-8F5D-79F9FCE21503}" srcOrd="0" destOrd="0" presId="urn:microsoft.com/office/officeart/2005/8/layout/orgChart1"/>
    <dgm:cxn modelId="{6A7ED621-390D-4CBF-ADFD-221878D620C3}" type="presParOf" srcId="{89512931-AA34-4127-8F5D-79F9FCE21503}" destId="{2AAE0CCA-C8E8-4CC8-9B36-85EC735D1F7C}" srcOrd="0" destOrd="0" presId="urn:microsoft.com/office/officeart/2005/8/layout/orgChart1"/>
    <dgm:cxn modelId="{F344E595-81BC-4778-AF9B-85A8A1A77B9B}" type="presParOf" srcId="{89512931-AA34-4127-8F5D-79F9FCE21503}" destId="{FA60CE5F-5860-4B84-8653-2DED5E35B982}" srcOrd="1" destOrd="0" presId="urn:microsoft.com/office/officeart/2005/8/layout/orgChart1"/>
    <dgm:cxn modelId="{31F3AE88-56CA-4FE5-9F7B-388A3BBEBF68}" type="presParOf" srcId="{35FE7D27-0BBC-44C3-84B1-5885688D3CD4}" destId="{9C86C729-C1F6-47EC-94D3-DEA303CE64D8}" srcOrd="1" destOrd="0" presId="urn:microsoft.com/office/officeart/2005/8/layout/orgChart1"/>
    <dgm:cxn modelId="{45323711-F9ED-43E5-9348-695641018051}" type="presParOf" srcId="{35FE7D27-0BBC-44C3-84B1-5885688D3CD4}" destId="{DB7B1964-027A-4592-8CD0-F10A863B317E}" srcOrd="2" destOrd="0" presId="urn:microsoft.com/office/officeart/2005/8/layout/orgChart1"/>
    <dgm:cxn modelId="{D0BE9EE8-A608-4C22-81DD-2878DAC72105}" type="presParOf" srcId="{46A707ED-8431-44C3-9511-45DD35D35E12}" destId="{D0019648-CCA2-4FB1-8188-50C17B2AE545}" srcOrd="2" destOrd="0" presId="urn:microsoft.com/office/officeart/2005/8/layout/orgChart1"/>
    <dgm:cxn modelId="{15232E25-418F-4AC7-B94F-DAEFB63DCACF}" type="presParOf" srcId="{D0019648-CCA2-4FB1-8188-50C17B2AE545}" destId="{0849C20E-7AEE-4025-9C22-4677FD02015D}" srcOrd="0" destOrd="0" presId="urn:microsoft.com/office/officeart/2005/8/layout/orgChart1"/>
    <dgm:cxn modelId="{03624A8F-59AA-439F-BC5D-2D80BB89263C}" type="presParOf" srcId="{D0019648-CCA2-4FB1-8188-50C17B2AE545}" destId="{318BAF37-5795-44B9-A4F4-607F0C0147BF}" srcOrd="1" destOrd="0" presId="urn:microsoft.com/office/officeart/2005/8/layout/orgChart1"/>
    <dgm:cxn modelId="{E027D01A-B849-461F-82D7-B6483359DDF5}" type="presParOf" srcId="{318BAF37-5795-44B9-A4F4-607F0C0147BF}" destId="{EC3D3FA8-1712-49B5-A4E8-A55571559264}" srcOrd="0" destOrd="0" presId="urn:microsoft.com/office/officeart/2005/8/layout/orgChart1"/>
    <dgm:cxn modelId="{85D13155-B37D-47A0-9CA2-499E5A0A74FE}" type="presParOf" srcId="{EC3D3FA8-1712-49B5-A4E8-A55571559264}" destId="{15475BB6-880D-4D79-9A7D-1054CF8534DF}" srcOrd="0" destOrd="0" presId="urn:microsoft.com/office/officeart/2005/8/layout/orgChart1"/>
    <dgm:cxn modelId="{FEDBDE7B-E5AD-4DA5-A74B-73EF4922C80F}" type="presParOf" srcId="{EC3D3FA8-1712-49B5-A4E8-A55571559264}" destId="{7A9E4E33-9418-46D0-9CD2-555C92C6D188}" srcOrd="1" destOrd="0" presId="urn:microsoft.com/office/officeart/2005/8/layout/orgChart1"/>
    <dgm:cxn modelId="{9D5DF52A-2A85-48AD-A04D-7C5F6C11E1C9}" type="presParOf" srcId="{318BAF37-5795-44B9-A4F4-607F0C0147BF}" destId="{47702698-6E43-4D5C-BF4E-9B47631ABC44}" srcOrd="1" destOrd="0" presId="urn:microsoft.com/office/officeart/2005/8/layout/orgChart1"/>
    <dgm:cxn modelId="{8E1B79D5-3FC3-4982-8B47-1E26D4B95B0F}" type="presParOf" srcId="{318BAF37-5795-44B9-A4F4-607F0C0147BF}" destId="{7608023B-F72E-4BC5-9A77-4F9D14D8BB0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993527-8511-4C3C-BAE1-89DD6D2020EF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2E10DEF-2A12-4EE7-B49F-239F26B884E9}">
      <dgm:prSet phldrT="[Texte]" custT="1"/>
      <dgm:spPr/>
      <dgm:t>
        <a:bodyPr/>
        <a:lstStyle/>
        <a:p>
          <a:r>
            <a:rPr lang="fr-FR" sz="5400" dirty="0"/>
            <a:t>Etude de marché</a:t>
          </a:r>
          <a:endParaRPr lang="en-US" sz="5400" dirty="0"/>
        </a:p>
      </dgm:t>
    </dgm:pt>
    <dgm:pt modelId="{94BB3940-975C-4E0F-903E-2DFEC02EACB8}" type="parTrans" cxnId="{E243C6E4-CA8B-4FAD-86F2-D5410A258D1C}">
      <dgm:prSet/>
      <dgm:spPr/>
      <dgm:t>
        <a:bodyPr/>
        <a:lstStyle/>
        <a:p>
          <a:endParaRPr lang="en-US"/>
        </a:p>
      </dgm:t>
    </dgm:pt>
    <dgm:pt modelId="{3F1A6EDB-04F5-475F-98E9-40F61BD1B610}" type="sibTrans" cxnId="{E243C6E4-CA8B-4FAD-86F2-D5410A258D1C}">
      <dgm:prSet/>
      <dgm:spPr/>
      <dgm:t>
        <a:bodyPr/>
        <a:lstStyle/>
        <a:p>
          <a:endParaRPr lang="en-US"/>
        </a:p>
      </dgm:t>
    </dgm:pt>
    <dgm:pt modelId="{A18E68C6-CA62-4518-8DBC-FE04C75BAC0D}">
      <dgm:prSet phldrT="[Texte]"/>
      <dgm:spPr/>
      <dgm:t>
        <a:bodyPr/>
        <a:lstStyle/>
        <a:p>
          <a:r>
            <a:rPr lang="fr-FR" dirty="0"/>
            <a:t>Tendances</a:t>
          </a:r>
          <a:endParaRPr lang="en-US" dirty="0"/>
        </a:p>
      </dgm:t>
    </dgm:pt>
    <dgm:pt modelId="{B346BE28-4DB2-4F7B-8E1F-F289F9846131}" type="parTrans" cxnId="{ACC85E29-E7BF-4D88-9714-41155AE318A9}">
      <dgm:prSet/>
      <dgm:spPr/>
      <dgm:t>
        <a:bodyPr/>
        <a:lstStyle/>
        <a:p>
          <a:endParaRPr lang="en-US"/>
        </a:p>
      </dgm:t>
    </dgm:pt>
    <dgm:pt modelId="{3DD627A7-FFE0-4218-92B9-6762ACE4347D}" type="sibTrans" cxnId="{ACC85E29-E7BF-4D88-9714-41155AE318A9}">
      <dgm:prSet/>
      <dgm:spPr/>
      <dgm:t>
        <a:bodyPr/>
        <a:lstStyle/>
        <a:p>
          <a:endParaRPr lang="en-US"/>
        </a:p>
      </dgm:t>
    </dgm:pt>
    <dgm:pt modelId="{AE88A450-5C69-4ED4-92F9-37E52694D6C7}">
      <dgm:prSet phldrT="[Texte]"/>
      <dgm:spPr/>
      <dgm:t>
        <a:bodyPr/>
        <a:lstStyle/>
        <a:p>
          <a:r>
            <a:rPr lang="fr-FR" dirty="0"/>
            <a:t>Concurrents</a:t>
          </a:r>
          <a:endParaRPr lang="en-US" dirty="0"/>
        </a:p>
      </dgm:t>
    </dgm:pt>
    <dgm:pt modelId="{D37267C6-D71A-49CC-B013-BADC084F20B9}" type="parTrans" cxnId="{4BBA35B0-3B18-47F1-9C97-EB8ABA728EBC}">
      <dgm:prSet/>
      <dgm:spPr/>
      <dgm:t>
        <a:bodyPr/>
        <a:lstStyle/>
        <a:p>
          <a:endParaRPr lang="en-US"/>
        </a:p>
      </dgm:t>
    </dgm:pt>
    <dgm:pt modelId="{942C9FF8-AF72-483F-A5F8-26DFE332FA9C}" type="sibTrans" cxnId="{4BBA35B0-3B18-47F1-9C97-EB8ABA728EBC}">
      <dgm:prSet/>
      <dgm:spPr/>
      <dgm:t>
        <a:bodyPr/>
        <a:lstStyle/>
        <a:p>
          <a:endParaRPr lang="en-US"/>
        </a:p>
      </dgm:t>
    </dgm:pt>
    <dgm:pt modelId="{A8C7C9A1-6291-4B03-82F7-A1E9A858CB91}">
      <dgm:prSet phldrT="[Texte]"/>
      <dgm:spPr/>
      <dgm:t>
        <a:bodyPr/>
        <a:lstStyle/>
        <a:p>
          <a:r>
            <a:rPr lang="fr-FR" dirty="0"/>
            <a:t>Analyses terrain</a:t>
          </a:r>
          <a:endParaRPr lang="en-US" dirty="0"/>
        </a:p>
      </dgm:t>
    </dgm:pt>
    <dgm:pt modelId="{95BE4478-A612-4D1F-9D66-7E0381FB37DD}" type="parTrans" cxnId="{19F0F33D-BA89-4878-B4F1-78D62E4B22F7}">
      <dgm:prSet/>
      <dgm:spPr/>
      <dgm:t>
        <a:bodyPr/>
        <a:lstStyle/>
        <a:p>
          <a:endParaRPr lang="en-US"/>
        </a:p>
      </dgm:t>
    </dgm:pt>
    <dgm:pt modelId="{C7E921EA-6925-4EB4-9EE2-C90DB1B0C706}" type="sibTrans" cxnId="{19F0F33D-BA89-4878-B4F1-78D62E4B22F7}">
      <dgm:prSet/>
      <dgm:spPr/>
      <dgm:t>
        <a:bodyPr/>
        <a:lstStyle/>
        <a:p>
          <a:endParaRPr lang="en-US"/>
        </a:p>
      </dgm:t>
    </dgm:pt>
    <dgm:pt modelId="{B98D9677-EC85-4467-9515-4A042E8F8A09}">
      <dgm:prSet phldrT="[Texte]"/>
      <dgm:spPr/>
      <dgm:t>
        <a:bodyPr/>
        <a:lstStyle/>
        <a:p>
          <a:r>
            <a:rPr lang="fr-FR" dirty="0"/>
            <a:t>Fournisseurs</a:t>
          </a:r>
          <a:endParaRPr lang="en-US" dirty="0"/>
        </a:p>
      </dgm:t>
    </dgm:pt>
    <dgm:pt modelId="{883489E8-E043-4C21-A4A4-1443F5CC1158}" type="parTrans" cxnId="{B1F132AF-D559-4C0A-AD51-1CCDEC55039F}">
      <dgm:prSet/>
      <dgm:spPr/>
      <dgm:t>
        <a:bodyPr/>
        <a:lstStyle/>
        <a:p>
          <a:endParaRPr lang="en-US"/>
        </a:p>
      </dgm:t>
    </dgm:pt>
    <dgm:pt modelId="{6F9B8CE6-83A3-415A-A43D-756D7FC8B6F9}" type="sibTrans" cxnId="{B1F132AF-D559-4C0A-AD51-1CCDEC55039F}">
      <dgm:prSet/>
      <dgm:spPr/>
      <dgm:t>
        <a:bodyPr/>
        <a:lstStyle/>
        <a:p>
          <a:endParaRPr lang="en-US"/>
        </a:p>
      </dgm:t>
    </dgm:pt>
    <dgm:pt modelId="{F3BFA4DB-C6BD-426E-90E6-9818BC829250}" type="pres">
      <dgm:prSet presAssocID="{A8993527-8511-4C3C-BAE1-89DD6D2020EF}" presName="composite" presStyleCnt="0">
        <dgm:presLayoutVars>
          <dgm:chMax val="1"/>
          <dgm:dir/>
          <dgm:resizeHandles val="exact"/>
        </dgm:presLayoutVars>
      </dgm:prSet>
      <dgm:spPr/>
    </dgm:pt>
    <dgm:pt modelId="{95A19A90-7FB9-4CC4-A8AE-EDE874F96A0E}" type="pres">
      <dgm:prSet presAssocID="{A8993527-8511-4C3C-BAE1-89DD6D2020EF}" presName="radial" presStyleCnt="0">
        <dgm:presLayoutVars>
          <dgm:animLvl val="ctr"/>
        </dgm:presLayoutVars>
      </dgm:prSet>
      <dgm:spPr/>
    </dgm:pt>
    <dgm:pt modelId="{CF8BEC03-CE1D-4CAA-87D5-6D76F0E94B6F}" type="pres">
      <dgm:prSet presAssocID="{F2E10DEF-2A12-4EE7-B49F-239F26B884E9}" presName="centerShape" presStyleLbl="vennNode1" presStyleIdx="0" presStyleCnt="5" custScaleX="175641"/>
      <dgm:spPr/>
    </dgm:pt>
    <dgm:pt modelId="{A5E660A4-44F1-403A-91EF-D03DD27A6D98}" type="pres">
      <dgm:prSet presAssocID="{A18E68C6-CA62-4518-8DBC-FE04C75BAC0D}" presName="node" presStyleLbl="vennNode1" presStyleIdx="1" presStyleCnt="5" custScaleX="175641">
        <dgm:presLayoutVars>
          <dgm:bulletEnabled val="1"/>
        </dgm:presLayoutVars>
      </dgm:prSet>
      <dgm:spPr/>
    </dgm:pt>
    <dgm:pt modelId="{70B9CD2F-BDAF-4321-87ED-B7F0C7D28CD4}" type="pres">
      <dgm:prSet presAssocID="{AE88A450-5C69-4ED4-92F9-37E52694D6C7}" presName="node" presStyleLbl="vennNode1" presStyleIdx="2" presStyleCnt="5" custScaleX="175641" custRadScaleRad="166270" custRadScaleInc="-180">
        <dgm:presLayoutVars>
          <dgm:bulletEnabled val="1"/>
        </dgm:presLayoutVars>
      </dgm:prSet>
      <dgm:spPr/>
    </dgm:pt>
    <dgm:pt modelId="{332B3DC2-796B-41E4-BADB-57AFDFA93E72}" type="pres">
      <dgm:prSet presAssocID="{A8C7C9A1-6291-4B03-82F7-A1E9A858CB91}" presName="node" presStyleLbl="vennNode1" presStyleIdx="3" presStyleCnt="5" custScaleX="175641">
        <dgm:presLayoutVars>
          <dgm:bulletEnabled val="1"/>
        </dgm:presLayoutVars>
      </dgm:prSet>
      <dgm:spPr/>
    </dgm:pt>
    <dgm:pt modelId="{CC87BCC5-EBEC-4C9C-90BD-499755A45FD3}" type="pres">
      <dgm:prSet presAssocID="{B98D9677-EC85-4467-9515-4A042E8F8A09}" presName="node" presStyleLbl="vennNode1" presStyleIdx="4" presStyleCnt="5" custScaleX="175641" custRadScaleRad="160517" custRadScaleInc="207">
        <dgm:presLayoutVars>
          <dgm:bulletEnabled val="1"/>
        </dgm:presLayoutVars>
      </dgm:prSet>
      <dgm:spPr/>
    </dgm:pt>
  </dgm:ptLst>
  <dgm:cxnLst>
    <dgm:cxn modelId="{ADA3E620-0A3C-4169-97DE-7E9499FB56E5}" type="presOf" srcId="{A8C7C9A1-6291-4B03-82F7-A1E9A858CB91}" destId="{332B3DC2-796B-41E4-BADB-57AFDFA93E72}" srcOrd="0" destOrd="0" presId="urn:microsoft.com/office/officeart/2005/8/layout/radial3"/>
    <dgm:cxn modelId="{38959628-FCD5-406B-A6D4-37B1D1443394}" type="presOf" srcId="{A8993527-8511-4C3C-BAE1-89DD6D2020EF}" destId="{F3BFA4DB-C6BD-426E-90E6-9818BC829250}" srcOrd="0" destOrd="0" presId="urn:microsoft.com/office/officeart/2005/8/layout/radial3"/>
    <dgm:cxn modelId="{ACC85E29-E7BF-4D88-9714-41155AE318A9}" srcId="{F2E10DEF-2A12-4EE7-B49F-239F26B884E9}" destId="{A18E68C6-CA62-4518-8DBC-FE04C75BAC0D}" srcOrd="0" destOrd="0" parTransId="{B346BE28-4DB2-4F7B-8E1F-F289F9846131}" sibTransId="{3DD627A7-FFE0-4218-92B9-6762ACE4347D}"/>
    <dgm:cxn modelId="{19F0F33D-BA89-4878-B4F1-78D62E4B22F7}" srcId="{F2E10DEF-2A12-4EE7-B49F-239F26B884E9}" destId="{A8C7C9A1-6291-4B03-82F7-A1E9A858CB91}" srcOrd="2" destOrd="0" parTransId="{95BE4478-A612-4D1F-9D66-7E0381FB37DD}" sibTransId="{C7E921EA-6925-4EB4-9EE2-C90DB1B0C706}"/>
    <dgm:cxn modelId="{F8CADD44-4864-406F-A5D9-BDD0C3D735C9}" type="presOf" srcId="{B98D9677-EC85-4467-9515-4A042E8F8A09}" destId="{CC87BCC5-EBEC-4C9C-90BD-499755A45FD3}" srcOrd="0" destOrd="0" presId="urn:microsoft.com/office/officeart/2005/8/layout/radial3"/>
    <dgm:cxn modelId="{AAE44675-CEBC-4FF9-BD0C-80157451E63D}" type="presOf" srcId="{A18E68C6-CA62-4518-8DBC-FE04C75BAC0D}" destId="{A5E660A4-44F1-403A-91EF-D03DD27A6D98}" srcOrd="0" destOrd="0" presId="urn:microsoft.com/office/officeart/2005/8/layout/radial3"/>
    <dgm:cxn modelId="{B1F132AF-D559-4C0A-AD51-1CCDEC55039F}" srcId="{F2E10DEF-2A12-4EE7-B49F-239F26B884E9}" destId="{B98D9677-EC85-4467-9515-4A042E8F8A09}" srcOrd="3" destOrd="0" parTransId="{883489E8-E043-4C21-A4A4-1443F5CC1158}" sibTransId="{6F9B8CE6-83A3-415A-A43D-756D7FC8B6F9}"/>
    <dgm:cxn modelId="{4BBA35B0-3B18-47F1-9C97-EB8ABA728EBC}" srcId="{F2E10DEF-2A12-4EE7-B49F-239F26B884E9}" destId="{AE88A450-5C69-4ED4-92F9-37E52694D6C7}" srcOrd="1" destOrd="0" parTransId="{D37267C6-D71A-49CC-B013-BADC084F20B9}" sibTransId="{942C9FF8-AF72-483F-A5F8-26DFE332FA9C}"/>
    <dgm:cxn modelId="{87ABBEC9-8472-4F33-A38C-45861752D0CD}" type="presOf" srcId="{F2E10DEF-2A12-4EE7-B49F-239F26B884E9}" destId="{CF8BEC03-CE1D-4CAA-87D5-6D76F0E94B6F}" srcOrd="0" destOrd="0" presId="urn:microsoft.com/office/officeart/2005/8/layout/radial3"/>
    <dgm:cxn modelId="{C9029FDA-FA5B-4FF6-879C-0A260DA5739D}" type="presOf" srcId="{AE88A450-5C69-4ED4-92F9-37E52694D6C7}" destId="{70B9CD2F-BDAF-4321-87ED-B7F0C7D28CD4}" srcOrd="0" destOrd="0" presId="urn:microsoft.com/office/officeart/2005/8/layout/radial3"/>
    <dgm:cxn modelId="{E243C6E4-CA8B-4FAD-86F2-D5410A258D1C}" srcId="{A8993527-8511-4C3C-BAE1-89DD6D2020EF}" destId="{F2E10DEF-2A12-4EE7-B49F-239F26B884E9}" srcOrd="0" destOrd="0" parTransId="{94BB3940-975C-4E0F-903E-2DFEC02EACB8}" sibTransId="{3F1A6EDB-04F5-475F-98E9-40F61BD1B610}"/>
    <dgm:cxn modelId="{57F1FFF6-0098-4815-8CE2-423DFF3EDDE1}" type="presParOf" srcId="{F3BFA4DB-C6BD-426E-90E6-9818BC829250}" destId="{95A19A90-7FB9-4CC4-A8AE-EDE874F96A0E}" srcOrd="0" destOrd="0" presId="urn:microsoft.com/office/officeart/2005/8/layout/radial3"/>
    <dgm:cxn modelId="{E21A9FF2-54B5-4E52-A6C6-61B6B850E5AD}" type="presParOf" srcId="{95A19A90-7FB9-4CC4-A8AE-EDE874F96A0E}" destId="{CF8BEC03-CE1D-4CAA-87D5-6D76F0E94B6F}" srcOrd="0" destOrd="0" presId="urn:microsoft.com/office/officeart/2005/8/layout/radial3"/>
    <dgm:cxn modelId="{715BB03C-7354-46EC-A46F-6B1C9DA76126}" type="presParOf" srcId="{95A19A90-7FB9-4CC4-A8AE-EDE874F96A0E}" destId="{A5E660A4-44F1-403A-91EF-D03DD27A6D98}" srcOrd="1" destOrd="0" presId="urn:microsoft.com/office/officeart/2005/8/layout/radial3"/>
    <dgm:cxn modelId="{E8E6E279-0A51-49E4-90B9-F444E1E1074E}" type="presParOf" srcId="{95A19A90-7FB9-4CC4-A8AE-EDE874F96A0E}" destId="{70B9CD2F-BDAF-4321-87ED-B7F0C7D28CD4}" srcOrd="2" destOrd="0" presId="urn:microsoft.com/office/officeart/2005/8/layout/radial3"/>
    <dgm:cxn modelId="{B4DDA104-9122-4710-8BAD-98DCE2D2BFD3}" type="presParOf" srcId="{95A19A90-7FB9-4CC4-A8AE-EDE874F96A0E}" destId="{332B3DC2-796B-41E4-BADB-57AFDFA93E72}" srcOrd="3" destOrd="0" presId="urn:microsoft.com/office/officeart/2005/8/layout/radial3"/>
    <dgm:cxn modelId="{DB8B40A3-20E5-41E8-A8AF-CBFF9D6AD2D2}" type="presParOf" srcId="{95A19A90-7FB9-4CC4-A8AE-EDE874F96A0E}" destId="{CC87BCC5-EBEC-4C9C-90BD-499755A45FD3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71CB1-021A-4247-A418-3D74DA2CDE5F}">
      <dsp:nvSpPr>
        <dsp:cNvPr id="0" name=""/>
        <dsp:cNvSpPr/>
      </dsp:nvSpPr>
      <dsp:spPr>
        <a:xfrm rot="16200000">
          <a:off x="367" y="919"/>
          <a:ext cx="2812851" cy="2812851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Culture et histoire de l’entreprise</a:t>
          </a:r>
          <a:endParaRPr lang="en-US" sz="2500" kern="1200" dirty="0"/>
        </a:p>
      </dsp:txBody>
      <dsp:txXfrm rot="5400000">
        <a:off x="368" y="704131"/>
        <a:ext cx="2320602" cy="1406425"/>
      </dsp:txXfrm>
    </dsp:sp>
    <dsp:sp modelId="{3A7527D8-CCA8-47AC-9425-4BEC04201B19}">
      <dsp:nvSpPr>
        <dsp:cNvPr id="0" name=""/>
        <dsp:cNvSpPr/>
      </dsp:nvSpPr>
      <dsp:spPr>
        <a:xfrm rot="5400000">
          <a:off x="3282781" y="919"/>
          <a:ext cx="2812851" cy="2812851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Attentes des clients</a:t>
          </a:r>
          <a:endParaRPr lang="en-US" sz="2500" kern="1200" dirty="0"/>
        </a:p>
      </dsp:txBody>
      <dsp:txXfrm rot="-5400000">
        <a:off x="3775031" y="704132"/>
        <a:ext cx="2320602" cy="14064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3FBEFF-6E64-462B-956A-297F735FC983}">
      <dsp:nvSpPr>
        <dsp:cNvPr id="0" name=""/>
        <dsp:cNvSpPr/>
      </dsp:nvSpPr>
      <dsp:spPr>
        <a:xfrm>
          <a:off x="2206" y="1639295"/>
          <a:ext cx="1963523" cy="78540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Analyser</a:t>
          </a:r>
          <a:endParaRPr lang="en-US" sz="1900" kern="1200" dirty="0"/>
        </a:p>
      </dsp:txBody>
      <dsp:txXfrm>
        <a:off x="394911" y="1639295"/>
        <a:ext cx="1178114" cy="785409"/>
      </dsp:txXfrm>
    </dsp:sp>
    <dsp:sp modelId="{93120FC2-0F71-4000-BB5F-463C20F964E5}">
      <dsp:nvSpPr>
        <dsp:cNvPr id="0" name=""/>
        <dsp:cNvSpPr/>
      </dsp:nvSpPr>
      <dsp:spPr>
        <a:xfrm>
          <a:off x="1769377" y="1639295"/>
          <a:ext cx="1963523" cy="785409"/>
        </a:xfrm>
        <a:prstGeom prst="chevron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Segmenter</a:t>
          </a:r>
          <a:endParaRPr lang="en-US" sz="1900" kern="1200" dirty="0"/>
        </a:p>
      </dsp:txBody>
      <dsp:txXfrm>
        <a:off x="2162082" y="1639295"/>
        <a:ext cx="1178114" cy="785409"/>
      </dsp:txXfrm>
    </dsp:sp>
    <dsp:sp modelId="{ED327314-BA42-4780-A5AB-3090AE799702}">
      <dsp:nvSpPr>
        <dsp:cNvPr id="0" name=""/>
        <dsp:cNvSpPr/>
      </dsp:nvSpPr>
      <dsp:spPr>
        <a:xfrm>
          <a:off x="3536548" y="1639295"/>
          <a:ext cx="1963523" cy="785409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Cibler (choix)</a:t>
          </a:r>
          <a:endParaRPr lang="en-US" sz="1900" kern="1200" dirty="0"/>
        </a:p>
      </dsp:txBody>
      <dsp:txXfrm>
        <a:off x="3929253" y="1639295"/>
        <a:ext cx="1178114" cy="785409"/>
      </dsp:txXfrm>
    </dsp:sp>
    <dsp:sp modelId="{4A5E5A12-98DE-4147-9527-B6460D251E48}">
      <dsp:nvSpPr>
        <dsp:cNvPr id="0" name=""/>
        <dsp:cNvSpPr/>
      </dsp:nvSpPr>
      <dsp:spPr>
        <a:xfrm>
          <a:off x="5303719" y="1639295"/>
          <a:ext cx="1963523" cy="785409"/>
        </a:xfrm>
        <a:prstGeom prst="chevron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Créer</a:t>
          </a:r>
          <a:br>
            <a:rPr lang="fr-FR" sz="1900" kern="1200" dirty="0"/>
          </a:br>
          <a:r>
            <a:rPr lang="fr-FR" sz="1900" kern="1200" dirty="0"/>
            <a:t>(mix)</a:t>
          </a:r>
          <a:endParaRPr lang="en-US" sz="1900" kern="1200" dirty="0"/>
        </a:p>
      </dsp:txBody>
      <dsp:txXfrm>
        <a:off x="5696424" y="1639295"/>
        <a:ext cx="1178114" cy="785409"/>
      </dsp:txXfrm>
    </dsp:sp>
    <dsp:sp modelId="{B7CBF198-676B-4A48-80FA-CBFF189AB8A4}">
      <dsp:nvSpPr>
        <dsp:cNvPr id="0" name=""/>
        <dsp:cNvSpPr/>
      </dsp:nvSpPr>
      <dsp:spPr>
        <a:xfrm>
          <a:off x="7070890" y="1639295"/>
          <a:ext cx="1963523" cy="785409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Agir</a:t>
          </a:r>
          <a:endParaRPr lang="en-US" sz="1900" kern="1200" dirty="0"/>
        </a:p>
      </dsp:txBody>
      <dsp:txXfrm>
        <a:off x="7463595" y="1639295"/>
        <a:ext cx="1178114" cy="7854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9C20E-7AEE-4025-9C22-4677FD02015D}">
      <dsp:nvSpPr>
        <dsp:cNvPr id="0" name=""/>
        <dsp:cNvSpPr/>
      </dsp:nvSpPr>
      <dsp:spPr>
        <a:xfrm>
          <a:off x="4298530" y="1048519"/>
          <a:ext cx="219779" cy="962843"/>
        </a:xfrm>
        <a:custGeom>
          <a:avLst/>
          <a:gdLst/>
          <a:ahLst/>
          <a:cxnLst/>
          <a:rect l="0" t="0" r="0" b="0"/>
          <a:pathLst>
            <a:path>
              <a:moveTo>
                <a:pt x="219779" y="0"/>
              </a:moveTo>
              <a:lnTo>
                <a:pt x="219779" y="962843"/>
              </a:lnTo>
              <a:lnTo>
                <a:pt x="0" y="962843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C39A93-9002-4495-BB0B-342A8908DC14}">
      <dsp:nvSpPr>
        <dsp:cNvPr id="0" name=""/>
        <dsp:cNvSpPr/>
      </dsp:nvSpPr>
      <dsp:spPr>
        <a:xfrm>
          <a:off x="4518310" y="1048519"/>
          <a:ext cx="2532696" cy="1925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5907"/>
              </a:lnTo>
              <a:lnTo>
                <a:pt x="2532696" y="1705907"/>
              </a:lnTo>
              <a:lnTo>
                <a:pt x="2532696" y="1925686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B814F5-B1F0-40A7-B89F-1A1BF2E832FF}">
      <dsp:nvSpPr>
        <dsp:cNvPr id="0" name=""/>
        <dsp:cNvSpPr/>
      </dsp:nvSpPr>
      <dsp:spPr>
        <a:xfrm>
          <a:off x="4472590" y="1048519"/>
          <a:ext cx="91440" cy="19256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5686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C7B823-CB3B-403A-9903-AEA94C04DFED}">
      <dsp:nvSpPr>
        <dsp:cNvPr id="0" name=""/>
        <dsp:cNvSpPr/>
      </dsp:nvSpPr>
      <dsp:spPr>
        <a:xfrm>
          <a:off x="1985613" y="1048519"/>
          <a:ext cx="2532696" cy="1925686"/>
        </a:xfrm>
        <a:custGeom>
          <a:avLst/>
          <a:gdLst/>
          <a:ahLst/>
          <a:cxnLst/>
          <a:rect l="0" t="0" r="0" b="0"/>
          <a:pathLst>
            <a:path>
              <a:moveTo>
                <a:pt x="2532696" y="0"/>
              </a:moveTo>
              <a:lnTo>
                <a:pt x="2532696" y="1705907"/>
              </a:lnTo>
              <a:lnTo>
                <a:pt x="0" y="1705907"/>
              </a:lnTo>
              <a:lnTo>
                <a:pt x="0" y="1925686"/>
              </a:lnTo>
            </a:path>
          </a:pathLst>
        </a:cu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8A8164-124D-4B78-9F24-3813E5C66521}">
      <dsp:nvSpPr>
        <dsp:cNvPr id="0" name=""/>
        <dsp:cNvSpPr/>
      </dsp:nvSpPr>
      <dsp:spPr>
        <a:xfrm>
          <a:off x="3471741" y="1950"/>
          <a:ext cx="2093137" cy="1046568"/>
        </a:xfrm>
        <a:prstGeom prst="rect">
          <a:avLst/>
        </a:prstGeom>
        <a:solidFill>
          <a:schemeClr val="accent6">
            <a:shade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Direction</a:t>
          </a:r>
          <a:endParaRPr lang="en-US" sz="2400" kern="1200" dirty="0"/>
        </a:p>
      </dsp:txBody>
      <dsp:txXfrm>
        <a:off x="3471741" y="1950"/>
        <a:ext cx="2093137" cy="1046568"/>
      </dsp:txXfrm>
    </dsp:sp>
    <dsp:sp modelId="{4D15419D-4CE1-48F8-A968-184501ED9833}">
      <dsp:nvSpPr>
        <dsp:cNvPr id="0" name=""/>
        <dsp:cNvSpPr/>
      </dsp:nvSpPr>
      <dsp:spPr>
        <a:xfrm>
          <a:off x="939044" y="2974205"/>
          <a:ext cx="2093137" cy="1046568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Marketing opérationnel</a:t>
          </a:r>
          <a:endParaRPr lang="en-US" sz="2400" kern="1200" dirty="0"/>
        </a:p>
      </dsp:txBody>
      <dsp:txXfrm>
        <a:off x="939044" y="2974205"/>
        <a:ext cx="2093137" cy="1046568"/>
      </dsp:txXfrm>
    </dsp:sp>
    <dsp:sp modelId="{4A38FD32-2CFF-458E-9B43-DC1E83CE7FB2}">
      <dsp:nvSpPr>
        <dsp:cNvPr id="0" name=""/>
        <dsp:cNvSpPr/>
      </dsp:nvSpPr>
      <dsp:spPr>
        <a:xfrm>
          <a:off x="3471741" y="2974205"/>
          <a:ext cx="2093137" cy="1046568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Service commercial France</a:t>
          </a:r>
          <a:endParaRPr lang="en-US" sz="2400" kern="1200" dirty="0"/>
        </a:p>
      </dsp:txBody>
      <dsp:txXfrm>
        <a:off x="3471741" y="2974205"/>
        <a:ext cx="2093137" cy="1046568"/>
      </dsp:txXfrm>
    </dsp:sp>
    <dsp:sp modelId="{2AAE0CCA-C8E8-4CC8-9B36-85EC735D1F7C}">
      <dsp:nvSpPr>
        <dsp:cNvPr id="0" name=""/>
        <dsp:cNvSpPr/>
      </dsp:nvSpPr>
      <dsp:spPr>
        <a:xfrm>
          <a:off x="6004437" y="2974205"/>
          <a:ext cx="2093137" cy="1046568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Service commercial Export</a:t>
          </a:r>
          <a:endParaRPr lang="en-US" sz="2400" kern="1200" dirty="0"/>
        </a:p>
      </dsp:txBody>
      <dsp:txXfrm>
        <a:off x="6004437" y="2974205"/>
        <a:ext cx="2093137" cy="1046568"/>
      </dsp:txXfrm>
    </dsp:sp>
    <dsp:sp modelId="{15475BB6-880D-4D79-9A7D-1054CF8534DF}">
      <dsp:nvSpPr>
        <dsp:cNvPr id="0" name=""/>
        <dsp:cNvSpPr/>
      </dsp:nvSpPr>
      <dsp:spPr>
        <a:xfrm>
          <a:off x="2205392" y="1488078"/>
          <a:ext cx="2093137" cy="1046568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Marketing stratégique</a:t>
          </a:r>
          <a:endParaRPr lang="en-US" sz="2400" kern="1200" dirty="0"/>
        </a:p>
      </dsp:txBody>
      <dsp:txXfrm>
        <a:off x="2205392" y="1488078"/>
        <a:ext cx="2093137" cy="10465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BEC03-CE1D-4CAA-87D5-6D76F0E94B6F}">
      <dsp:nvSpPr>
        <dsp:cNvPr id="0" name=""/>
        <dsp:cNvSpPr/>
      </dsp:nvSpPr>
      <dsp:spPr>
        <a:xfrm>
          <a:off x="2021606" y="1100191"/>
          <a:ext cx="4814016" cy="274082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400" kern="1200" dirty="0"/>
            <a:t>Etude de marché</a:t>
          </a:r>
          <a:endParaRPr lang="en-US" sz="5400" kern="1200" dirty="0"/>
        </a:p>
      </dsp:txBody>
      <dsp:txXfrm>
        <a:off x="2726602" y="1501576"/>
        <a:ext cx="3404024" cy="1938057"/>
      </dsp:txXfrm>
    </dsp:sp>
    <dsp:sp modelId="{A5E660A4-44F1-403A-91EF-D03DD27A6D98}">
      <dsp:nvSpPr>
        <dsp:cNvPr id="0" name=""/>
        <dsp:cNvSpPr/>
      </dsp:nvSpPr>
      <dsp:spPr>
        <a:xfrm>
          <a:off x="3225110" y="489"/>
          <a:ext cx="2407008" cy="1370413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Tendances</a:t>
          </a:r>
          <a:endParaRPr lang="en-US" sz="2500" kern="1200" dirty="0"/>
        </a:p>
      </dsp:txBody>
      <dsp:txXfrm>
        <a:off x="3577608" y="201181"/>
        <a:ext cx="1702012" cy="969029"/>
      </dsp:txXfrm>
    </dsp:sp>
    <dsp:sp modelId="{70B9CD2F-BDAF-4321-87ED-B7F0C7D28CD4}">
      <dsp:nvSpPr>
        <dsp:cNvPr id="0" name=""/>
        <dsp:cNvSpPr/>
      </dsp:nvSpPr>
      <dsp:spPr>
        <a:xfrm>
          <a:off x="6192867" y="1777006"/>
          <a:ext cx="2407008" cy="137041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Concurrents</a:t>
          </a:r>
          <a:endParaRPr lang="en-US" sz="2500" kern="1200" dirty="0"/>
        </a:p>
      </dsp:txBody>
      <dsp:txXfrm>
        <a:off x="6545365" y="1977698"/>
        <a:ext cx="1702012" cy="969029"/>
      </dsp:txXfrm>
    </dsp:sp>
    <dsp:sp modelId="{332B3DC2-796B-41E4-BADB-57AFDFA93E72}">
      <dsp:nvSpPr>
        <dsp:cNvPr id="0" name=""/>
        <dsp:cNvSpPr/>
      </dsp:nvSpPr>
      <dsp:spPr>
        <a:xfrm>
          <a:off x="3225110" y="3570307"/>
          <a:ext cx="2407008" cy="137041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Analyses terrain</a:t>
          </a:r>
          <a:endParaRPr lang="en-US" sz="2500" kern="1200" dirty="0"/>
        </a:p>
      </dsp:txBody>
      <dsp:txXfrm>
        <a:off x="3577608" y="3770999"/>
        <a:ext cx="1702012" cy="969029"/>
      </dsp:txXfrm>
    </dsp:sp>
    <dsp:sp modelId="{CC87BCC5-EBEC-4C9C-90BD-499755A45FD3}">
      <dsp:nvSpPr>
        <dsp:cNvPr id="0" name=""/>
        <dsp:cNvSpPr/>
      </dsp:nvSpPr>
      <dsp:spPr>
        <a:xfrm>
          <a:off x="360043" y="1776082"/>
          <a:ext cx="2407008" cy="1370413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Fournisseurs</a:t>
          </a:r>
          <a:endParaRPr lang="en-US" sz="2500" kern="1200" dirty="0"/>
        </a:p>
      </dsp:txBody>
      <dsp:txXfrm>
        <a:off x="712541" y="1976774"/>
        <a:ext cx="1702012" cy="969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410" y="3151187"/>
            <a:ext cx="569639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410" y="4621212"/>
            <a:ext cx="5696390" cy="1400148"/>
          </a:xfrm>
        </p:spPr>
        <p:txBody>
          <a:bodyPr>
            <a:normAutofit/>
          </a:bodyPr>
          <a:lstStyle>
            <a:lvl1pPr marL="0" indent="0" algn="just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F828-646C-4F80-94FF-72BF62626C14}" type="datetimeFigureOut">
              <a:rPr lang="fr-FR" smtClean="0"/>
              <a:pPr/>
              <a:t>01/05/2022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9D45-FBAE-44FE-9159-4499659B26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 b="1"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F828-646C-4F80-94FF-72BF62626C14}" type="datetimeFigureOut">
              <a:rPr lang="fr-FR" smtClean="0"/>
              <a:pPr/>
              <a:t>01/05/2022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9D45-FBAE-44FE-9159-4499659B26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F828-646C-4F80-94FF-72BF62626C14}" type="datetimeFigureOut">
              <a:rPr lang="fr-FR" smtClean="0"/>
              <a:pPr/>
              <a:t>01/05/2022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9D45-FBAE-44FE-9159-4499659B26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F828-646C-4F80-94FF-72BF62626C14}" type="datetimeFigureOut">
              <a:rPr lang="fr-FR" smtClean="0"/>
              <a:pPr/>
              <a:t>01/05/2022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9D45-FBAE-44FE-9159-4499659B26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F828-646C-4F80-94FF-72BF62626C14}" type="datetimeFigureOut">
              <a:rPr lang="fr-FR" smtClean="0"/>
              <a:pPr/>
              <a:t>01/05/2022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9D45-FBAE-44FE-9159-4499659B26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3" y="-26988"/>
            <a:ext cx="9170987" cy="691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6081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F828-646C-4F80-94FF-72BF62626C14}" type="datetimeFigureOut">
              <a:rPr lang="fr-FR" smtClean="0"/>
              <a:pPr/>
              <a:t>01/05/2022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9D45-FBAE-44FE-9159-4499659B26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8" cstate="print"/>
          <a:srcRect l="-6000"/>
          <a:stretch>
            <a:fillRect/>
          </a:stretch>
        </p:blipFill>
        <p:spPr bwMode="auto">
          <a:xfrm>
            <a:off x="-550863" y="0"/>
            <a:ext cx="9731376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655291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1F828-646C-4F80-94FF-72BF62626C14}" type="datetimeFigureOut">
              <a:rPr lang="fr-FR" smtClean="0"/>
              <a:pPr/>
              <a:t>01/05/2022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29D45-FBAE-44FE-9159-4499659B266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60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460" y="2060811"/>
            <a:ext cx="6840950" cy="3240450"/>
          </a:xfrm>
          <a:solidFill>
            <a:schemeClr val="bg1"/>
          </a:solidFill>
        </p:spPr>
        <p:txBody>
          <a:bodyPr/>
          <a:lstStyle/>
          <a:p>
            <a:r>
              <a:rPr lang="fr-FR" sz="3500" dirty="0"/>
              <a:t>Développer une stratégie marketing pour le lancement d’une gamme de produits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7DC13906-F7E7-4A27-F718-11D4D7AFDE42}"/>
              </a:ext>
            </a:extLst>
          </p:cNvPr>
          <p:cNvSpPr txBox="1">
            <a:spLocks/>
          </p:cNvSpPr>
          <p:nvPr/>
        </p:nvSpPr>
        <p:spPr>
          <a:xfrm>
            <a:off x="251400" y="116540"/>
            <a:ext cx="655291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Date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Qu’est-ce que le marketing ?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259540"/>
            <a:ext cx="8229600" cy="4866623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Le </a:t>
            </a:r>
            <a:r>
              <a:rPr lang="fr-FR" b="1" dirty="0"/>
              <a:t>marketing stratégique </a:t>
            </a:r>
            <a:r>
              <a:rPr lang="fr-FR" dirty="0"/>
              <a:t>est une fonction rattachée à la direction de l’entreprise, qui consiste à définir un positionnement marketing de long terme :</a:t>
            </a:r>
          </a:p>
          <a:p>
            <a:pPr lvl="1"/>
            <a:r>
              <a:rPr lang="fr-FR" dirty="0"/>
              <a:t>études et analyses de marché,</a:t>
            </a:r>
          </a:p>
          <a:p>
            <a:pPr lvl="1"/>
            <a:r>
              <a:rPr lang="fr-FR" dirty="0"/>
              <a:t>veille concurrentielle et </a:t>
            </a:r>
            <a:r>
              <a:rPr lang="fr-FR" dirty="0" err="1"/>
              <a:t>benchmarking</a:t>
            </a:r>
            <a:r>
              <a:rPr lang="fr-FR" dirty="0"/>
              <a:t>,</a:t>
            </a:r>
          </a:p>
          <a:p>
            <a:pPr lvl="1"/>
            <a:r>
              <a:rPr lang="fr-FR" dirty="0"/>
              <a:t>veille réglementaire,</a:t>
            </a:r>
          </a:p>
          <a:p>
            <a:pPr lvl="1"/>
            <a:r>
              <a:rPr lang="fr-FR" dirty="0"/>
              <a:t>analyse de la satisfaction client,</a:t>
            </a:r>
          </a:p>
          <a:p>
            <a:pPr lvl="1"/>
            <a:r>
              <a:rPr lang="fr-FR" dirty="0"/>
              <a:t>détection des nouvelles tendances,</a:t>
            </a:r>
          </a:p>
          <a:p>
            <a:pPr lvl="1"/>
            <a:r>
              <a:rPr lang="fr-FR" dirty="0"/>
              <a:t>détermination des éléments du marketing-mix,</a:t>
            </a:r>
          </a:p>
          <a:p>
            <a:pPr lvl="1"/>
            <a:r>
              <a:rPr lang="fr-FR" dirty="0"/>
              <a:t>élaboration des produits et des gammes,</a:t>
            </a:r>
          </a:p>
          <a:p>
            <a:pPr lvl="1"/>
            <a:r>
              <a:rPr lang="fr-FR" dirty="0"/>
              <a:t>planification des lancements et arrêts de produits,</a:t>
            </a:r>
          </a:p>
          <a:p>
            <a:pPr lvl="1"/>
            <a:r>
              <a:rPr lang="fr-FR" dirty="0"/>
              <a:t>planification des actions commerciales et actions de communication,</a:t>
            </a:r>
          </a:p>
          <a:p>
            <a:pPr lvl="1"/>
            <a:r>
              <a:rPr lang="fr-FR" dirty="0"/>
              <a:t>suivi des résultats commerciaux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49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Qu’est-ce que le marketing ?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259540"/>
            <a:ext cx="8229600" cy="4866623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Le </a:t>
            </a:r>
            <a:r>
              <a:rPr lang="fr-FR" b="1" dirty="0"/>
              <a:t> marketing opérationnel </a:t>
            </a:r>
            <a:r>
              <a:rPr lang="fr-FR" dirty="0"/>
              <a:t>désigne l’ensemble des actions et techniques marketing mises en œuvre sur le court ou moyen terme en vue d’atteindre les objectifs fixés par le marketing stratégique.</a:t>
            </a:r>
          </a:p>
          <a:p>
            <a:r>
              <a:rPr lang="fr-FR" dirty="0"/>
              <a:t>Le marketing opérationnel décline les objectifs du marketing stratégique. Il se place aussi au service de la fonction commerciale en lui fournissant des outils de travail :</a:t>
            </a:r>
          </a:p>
          <a:p>
            <a:pPr lvl="1"/>
            <a:r>
              <a:rPr lang="fr-FR" dirty="0"/>
              <a:t>supports d’opérations commerciales,</a:t>
            </a:r>
          </a:p>
          <a:p>
            <a:pPr lvl="1"/>
            <a:r>
              <a:rPr lang="fr-FR" dirty="0"/>
              <a:t>outils et supports de communication (PLV, publicité sur différents canaux ou média),</a:t>
            </a:r>
          </a:p>
          <a:p>
            <a:pPr lvl="1"/>
            <a:r>
              <a:rPr lang="fr-FR" dirty="0"/>
              <a:t>événementiel,</a:t>
            </a:r>
          </a:p>
          <a:p>
            <a:pPr lvl="1"/>
            <a:r>
              <a:rPr lang="fr-FR" dirty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49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281150" cy="1143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L’analyse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259540"/>
            <a:ext cx="8229600" cy="4866623"/>
          </a:xfrm>
        </p:spPr>
        <p:txBody>
          <a:bodyPr>
            <a:normAutofit/>
          </a:bodyPr>
          <a:lstStyle/>
          <a:p>
            <a:r>
              <a:rPr lang="fr-FR" dirty="0"/>
              <a:t>L’analyse de marché : définition et principe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89143973"/>
              </p:ext>
            </p:extLst>
          </p:nvPr>
        </p:nvGraphicFramePr>
        <p:xfrm>
          <a:off x="179390" y="1916790"/>
          <a:ext cx="8857230" cy="4941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444260" y="5877340"/>
            <a:ext cx="2592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i="1" dirty="0"/>
              <a:t>Quel est le marché ?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778854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281150" cy="1143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L’analyse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24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Les méthodes de veille tendancielle : </a:t>
            </a:r>
          </a:p>
          <a:p>
            <a:pPr lvl="1"/>
            <a:r>
              <a:rPr lang="fr-FR" dirty="0"/>
              <a:t>la recherche d’information </a:t>
            </a:r>
          </a:p>
          <a:p>
            <a:pPr lvl="2"/>
            <a:r>
              <a:rPr lang="fr-FR" dirty="0"/>
              <a:t>presse généraliste</a:t>
            </a:r>
          </a:p>
          <a:p>
            <a:pPr lvl="2"/>
            <a:r>
              <a:rPr lang="fr-FR" dirty="0"/>
              <a:t>presse spécialisée</a:t>
            </a:r>
          </a:p>
          <a:p>
            <a:pPr lvl="2"/>
            <a:r>
              <a:rPr lang="fr-FR" dirty="0"/>
              <a:t>internet, Google </a:t>
            </a:r>
            <a:r>
              <a:rPr lang="fr-FR" dirty="0" err="1"/>
              <a:t>Alerts</a:t>
            </a:r>
            <a:endParaRPr lang="fr-FR" dirty="0"/>
          </a:p>
          <a:p>
            <a:pPr lvl="1"/>
            <a:r>
              <a:rPr lang="fr-FR" dirty="0"/>
              <a:t>les démarches terrain </a:t>
            </a:r>
          </a:p>
          <a:p>
            <a:pPr lvl="1"/>
            <a:r>
              <a:rPr lang="fr-FR" dirty="0"/>
              <a:t>le réseau</a:t>
            </a:r>
          </a:p>
          <a:p>
            <a:pPr lvl="1"/>
            <a:r>
              <a:rPr lang="fr-FR" dirty="0"/>
              <a:t>le partage d’informations en interne</a:t>
            </a:r>
          </a:p>
          <a:p>
            <a:pPr lvl="1"/>
            <a:r>
              <a:rPr lang="fr-FR" dirty="0"/>
              <a:t>la recherche des mots-clés sur internet (Trends)</a:t>
            </a:r>
          </a:p>
          <a:p>
            <a:pPr lvl="1"/>
            <a:r>
              <a:rPr lang="fr-FR" i="1" dirty="0"/>
              <a:t>Quelles sont les tendances actuelles du marché de votre entreprise ?</a:t>
            </a:r>
          </a:p>
        </p:txBody>
      </p:sp>
    </p:spTree>
    <p:extLst>
      <p:ext uri="{BB962C8B-B14F-4D97-AF65-F5344CB8AC3E}">
        <p14:creationId xmlns:p14="http://schemas.microsoft.com/office/powerpoint/2010/main" val="2103488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281150" cy="1143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L’analyse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240"/>
          </a:xfrm>
        </p:spPr>
        <p:txBody>
          <a:bodyPr>
            <a:normAutofit/>
          </a:bodyPr>
          <a:lstStyle/>
          <a:p>
            <a:r>
              <a:rPr lang="fr-FR" dirty="0"/>
              <a:t>Les méthodes d’analyse terrain :</a:t>
            </a:r>
          </a:p>
          <a:p>
            <a:pPr lvl="1"/>
            <a:r>
              <a:rPr lang="fr-FR" dirty="0"/>
              <a:t>L’observation</a:t>
            </a:r>
          </a:p>
          <a:p>
            <a:pPr lvl="1"/>
            <a:r>
              <a:rPr lang="fr-FR" dirty="0"/>
              <a:t>Le panel de consommateurs</a:t>
            </a:r>
          </a:p>
          <a:p>
            <a:pPr lvl="1"/>
            <a:r>
              <a:rPr lang="fr-FR" dirty="0"/>
              <a:t>Le questionnaire :</a:t>
            </a:r>
          </a:p>
          <a:p>
            <a:pPr lvl="2"/>
            <a:r>
              <a:rPr lang="fr-FR" dirty="0"/>
              <a:t>En face à face</a:t>
            </a:r>
          </a:p>
          <a:p>
            <a:pPr lvl="2"/>
            <a:r>
              <a:rPr lang="fr-FR" dirty="0"/>
              <a:t>E-questionnaire</a:t>
            </a:r>
          </a:p>
          <a:p>
            <a:pPr lvl="2"/>
            <a:r>
              <a:rPr lang="fr-FR" dirty="0"/>
              <a:t>Questions directives, ouvertes ou semi-directives</a:t>
            </a:r>
          </a:p>
        </p:txBody>
      </p:sp>
    </p:spTree>
    <p:extLst>
      <p:ext uri="{BB962C8B-B14F-4D97-AF65-F5344CB8AC3E}">
        <p14:creationId xmlns:p14="http://schemas.microsoft.com/office/powerpoint/2010/main" val="385033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281150" cy="1143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L’analyse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méthodes de veille concurrentielle : </a:t>
            </a:r>
          </a:p>
          <a:p>
            <a:pPr lvl="1"/>
            <a:r>
              <a:rPr lang="fr-FR" dirty="0"/>
              <a:t>modes de collecte et l’analyse des informations concernant la concurrence :</a:t>
            </a:r>
          </a:p>
          <a:p>
            <a:pPr lvl="2"/>
            <a:r>
              <a:rPr lang="fr-FR" dirty="0"/>
              <a:t>Produit</a:t>
            </a:r>
          </a:p>
          <a:p>
            <a:pPr lvl="2"/>
            <a:r>
              <a:rPr lang="fr-FR" dirty="0"/>
              <a:t>Prix</a:t>
            </a:r>
          </a:p>
          <a:p>
            <a:pPr lvl="2"/>
            <a:r>
              <a:rPr lang="fr-FR" dirty="0"/>
              <a:t>Communication</a:t>
            </a:r>
          </a:p>
          <a:p>
            <a:pPr lvl="1"/>
            <a:r>
              <a:rPr lang="fr-FR" i="1" dirty="0"/>
              <a:t>qui sont vos concurrents ?</a:t>
            </a:r>
          </a:p>
        </p:txBody>
      </p:sp>
    </p:spTree>
    <p:extLst>
      <p:ext uri="{BB962C8B-B14F-4D97-AF65-F5344CB8AC3E}">
        <p14:creationId xmlns:p14="http://schemas.microsoft.com/office/powerpoint/2010/main" val="1495203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281150" cy="1143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L’analyse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fournisseurs :</a:t>
            </a:r>
          </a:p>
          <a:p>
            <a:pPr lvl="1"/>
            <a:r>
              <a:rPr lang="fr-FR" dirty="0"/>
              <a:t>Qui sont-ils ?</a:t>
            </a:r>
          </a:p>
          <a:p>
            <a:pPr lvl="1"/>
            <a:r>
              <a:rPr lang="fr-FR" dirty="0"/>
              <a:t>Evolutions, tendances</a:t>
            </a:r>
          </a:p>
          <a:p>
            <a:pPr lvl="1"/>
            <a:r>
              <a:rPr lang="fr-FR" dirty="0"/>
              <a:t>Risques</a:t>
            </a:r>
          </a:p>
        </p:txBody>
      </p:sp>
    </p:spTree>
    <p:extLst>
      <p:ext uri="{BB962C8B-B14F-4D97-AF65-F5344CB8AC3E}">
        <p14:creationId xmlns:p14="http://schemas.microsoft.com/office/powerpoint/2010/main" val="3257389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281150" cy="1143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L’analyse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 rapport d’étude de marché et son contenu :</a:t>
            </a:r>
          </a:p>
          <a:p>
            <a:pPr lvl="1"/>
            <a:r>
              <a:rPr lang="fr-FR" dirty="0"/>
              <a:t>Présentation de la méthode et des outils</a:t>
            </a:r>
          </a:p>
          <a:p>
            <a:pPr lvl="1"/>
            <a:r>
              <a:rPr lang="fr-FR" dirty="0"/>
              <a:t>Présentation du marché : analyse</a:t>
            </a:r>
          </a:p>
          <a:p>
            <a:pPr lvl="1"/>
            <a:r>
              <a:rPr lang="fr-FR" dirty="0"/>
              <a:t>Segmentation du marché</a:t>
            </a:r>
          </a:p>
          <a:p>
            <a:pPr lvl="1"/>
            <a:r>
              <a:rPr lang="fr-FR" dirty="0"/>
              <a:t>Documents en annexe</a:t>
            </a:r>
          </a:p>
          <a:p>
            <a:pPr lvl="1"/>
            <a:endParaRPr lang="fr-FR" dirty="0"/>
          </a:p>
          <a:p>
            <a:pPr marL="457200" lvl="1" indent="0">
              <a:buNone/>
            </a:pPr>
            <a:r>
              <a:rPr lang="fr-FR" i="1" dirty="0"/>
              <a:t>Détails plus loin</a:t>
            </a:r>
          </a:p>
        </p:txBody>
      </p:sp>
    </p:spTree>
    <p:extLst>
      <p:ext uri="{BB962C8B-B14F-4D97-AF65-F5344CB8AC3E}">
        <p14:creationId xmlns:p14="http://schemas.microsoft.com/office/powerpoint/2010/main" val="1813035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892600" cy="1143000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fr-FR" dirty="0"/>
              <a:t>Elaborer un positionnement marketing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600200"/>
            <a:ext cx="4978920" cy="452596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Segmenter son marché selon des critères pertinents, qualifier les segments</a:t>
            </a:r>
          </a:p>
          <a:p>
            <a:pPr lvl="1"/>
            <a:r>
              <a:rPr lang="fr-FR" dirty="0"/>
              <a:t>La segmentation marketing ou « segmentation clientèle » est l’opération qui consiste à découper un marché en </a:t>
            </a:r>
            <a:r>
              <a:rPr lang="fr-FR" dirty="0" err="1"/>
              <a:t>sous-marchés</a:t>
            </a:r>
            <a:r>
              <a:rPr lang="fr-FR" dirty="0"/>
              <a:t> homogènes et cohérents, appelés « segments ».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590" y="1412720"/>
            <a:ext cx="3419840" cy="408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207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892600" cy="1143000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fr-FR" dirty="0"/>
              <a:t>Elaborer un positionnement marketing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Quels critères de segmentation ?</a:t>
            </a:r>
          </a:p>
          <a:p>
            <a:pPr lvl="1"/>
            <a:r>
              <a:rPr lang="fr-FR" b="1" dirty="0"/>
              <a:t>critères socio-démographiques : </a:t>
            </a:r>
            <a:r>
              <a:rPr lang="fr-FR" dirty="0"/>
              <a:t>l’âge, le sexe, la catégorie socio-professionnelle,</a:t>
            </a:r>
          </a:p>
          <a:p>
            <a:pPr lvl="1"/>
            <a:r>
              <a:rPr lang="fr-FR" b="1" dirty="0"/>
              <a:t>critères géographiques : </a:t>
            </a:r>
            <a:r>
              <a:rPr lang="fr-FR" dirty="0"/>
              <a:t>lieu de vie, origine géographique, point d’arrivée,</a:t>
            </a:r>
          </a:p>
          <a:p>
            <a:pPr lvl="1"/>
            <a:r>
              <a:rPr lang="fr-FR" b="1" dirty="0"/>
              <a:t>critères comportementaux : </a:t>
            </a:r>
            <a:r>
              <a:rPr lang="fr-FR" dirty="0"/>
              <a:t>l’intention, les habitudes, les heures de consommation, le mode de vie, les activités, les opinions, la raison de la présence sur le lieu d’achat ou à proximité,</a:t>
            </a:r>
          </a:p>
          <a:p>
            <a:pPr lvl="1"/>
            <a:r>
              <a:rPr lang="fr-FR" dirty="0"/>
              <a:t>Un </a:t>
            </a:r>
            <a:r>
              <a:rPr lang="fr-FR" b="1" dirty="0"/>
              <a:t>mix de ces critères </a:t>
            </a:r>
            <a:r>
              <a:rPr lang="fr-FR" dirty="0"/>
              <a:t>peut aussi être utilisé pour déterminer des segments homogènes et pertinents.</a:t>
            </a:r>
          </a:p>
        </p:txBody>
      </p:sp>
    </p:spTree>
    <p:extLst>
      <p:ext uri="{BB962C8B-B14F-4D97-AF65-F5344CB8AC3E}">
        <p14:creationId xmlns:p14="http://schemas.microsoft.com/office/powerpoint/2010/main" val="237621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Objectifs :</a:t>
            </a:r>
          </a:p>
          <a:p>
            <a:pPr lvl="1"/>
            <a:r>
              <a:rPr lang="fr-FR" dirty="0"/>
              <a:t>Développer une ou des méthodes de veille tendancielle</a:t>
            </a:r>
          </a:p>
          <a:p>
            <a:pPr lvl="1"/>
            <a:r>
              <a:rPr lang="fr-FR" dirty="0"/>
              <a:t>Développer une ou des méthodes de veille concurrentielle</a:t>
            </a:r>
          </a:p>
          <a:p>
            <a:pPr lvl="1"/>
            <a:r>
              <a:rPr lang="fr-FR" dirty="0"/>
              <a:t>Développer une stratégie de segmentation de marché et de ciblage</a:t>
            </a:r>
          </a:p>
          <a:p>
            <a:pPr lvl="1"/>
            <a:r>
              <a:rPr lang="fr-FR" dirty="0"/>
              <a:t>Elaborer un positionnement marketing comme base d’une nouvelle gamme de produits</a:t>
            </a:r>
          </a:p>
          <a:p>
            <a:pPr lvl="1"/>
            <a:r>
              <a:rPr lang="fr-FR" dirty="0"/>
              <a:t>Décliner le positionnement en une argumentation multi-supports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6555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892600" cy="1143000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fr-FR" dirty="0"/>
              <a:t>Elaborer un positionnement marketing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600200"/>
            <a:ext cx="4258820" cy="4525963"/>
          </a:xfrm>
        </p:spPr>
        <p:txBody>
          <a:bodyPr>
            <a:normAutofit/>
          </a:bodyPr>
          <a:lstStyle/>
          <a:p>
            <a:r>
              <a:rPr lang="fr-FR" sz="3600" b="1" dirty="0"/>
              <a:t>Cibler : </a:t>
            </a:r>
            <a:r>
              <a:rPr lang="fr-FR" sz="2800" dirty="0"/>
              <a:t>choisir un ou plusieurs segments, en cohérence avec le modèle économique général de l’entreprise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050" y="1600200"/>
            <a:ext cx="3419840" cy="4086780"/>
          </a:xfrm>
          <a:prstGeom prst="rect">
            <a:avLst/>
          </a:prstGeom>
        </p:spPr>
      </p:pic>
      <p:sp>
        <p:nvSpPr>
          <p:cNvPr id="3" name="Ellipse 2"/>
          <p:cNvSpPr/>
          <p:nvPr/>
        </p:nvSpPr>
        <p:spPr>
          <a:xfrm>
            <a:off x="6660290" y="2355700"/>
            <a:ext cx="1080150" cy="9361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8244510" y="2020164"/>
            <a:ext cx="1475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ciblage</a:t>
            </a:r>
            <a:endParaRPr lang="en-US" b="1" dirty="0"/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7740440" y="2389496"/>
            <a:ext cx="611450" cy="2473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2485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892600" cy="1143000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fr-FR" dirty="0"/>
              <a:t>Elaborer un positionnement marketing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Quel est votre marché ?</a:t>
            </a:r>
          </a:p>
          <a:p>
            <a:endParaRPr lang="fr-FR" dirty="0"/>
          </a:p>
          <a:p>
            <a:r>
              <a:rPr lang="fr-FR" dirty="0"/>
              <a:t>Quels sont les segments de clientèle / sous-segments ?</a:t>
            </a:r>
          </a:p>
        </p:txBody>
      </p:sp>
    </p:spTree>
    <p:extLst>
      <p:ext uri="{BB962C8B-B14F-4D97-AF65-F5344CB8AC3E}">
        <p14:creationId xmlns:p14="http://schemas.microsoft.com/office/powerpoint/2010/main" val="1265778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892600" cy="1143000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fr-FR" dirty="0"/>
              <a:t>Elaborer un positionnement marketing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Choisir un positionnement et définir les contours du/des nouveaux produits</a:t>
            </a:r>
          </a:p>
          <a:p>
            <a:r>
              <a:rPr lang="fr-FR" dirty="0"/>
              <a:t>Introduire un </a:t>
            </a:r>
            <a:r>
              <a:rPr lang="fr-FR" b="1" dirty="0"/>
              <a:t>marketing-mix</a:t>
            </a:r>
            <a:r>
              <a:rPr lang="fr-FR" dirty="0"/>
              <a:t> : les </a:t>
            </a:r>
            <a:r>
              <a:rPr lang="fr-FR" b="1" dirty="0">
                <a:solidFill>
                  <a:srgbClr val="FF0000"/>
                </a:solidFill>
              </a:rPr>
              <a:t>4 P</a:t>
            </a:r>
          </a:p>
          <a:p>
            <a:pPr lvl="1"/>
            <a:r>
              <a:rPr lang="fr-FR" b="1" dirty="0"/>
              <a:t>PRODUIT</a:t>
            </a:r>
          </a:p>
          <a:p>
            <a:pPr lvl="1"/>
            <a:r>
              <a:rPr lang="fr-FR" b="1" dirty="0"/>
              <a:t>PRIX</a:t>
            </a:r>
          </a:p>
          <a:p>
            <a:pPr lvl="1"/>
            <a:r>
              <a:rPr lang="fr-FR" b="1" dirty="0"/>
              <a:t>PLACE : </a:t>
            </a:r>
            <a:r>
              <a:rPr lang="fr-FR" dirty="0"/>
              <a:t>réseau de distribution</a:t>
            </a:r>
          </a:p>
          <a:p>
            <a:pPr lvl="1"/>
            <a:r>
              <a:rPr lang="fr-FR" b="1" dirty="0"/>
              <a:t>PROMOTION : </a:t>
            </a:r>
            <a:r>
              <a:rPr lang="fr-FR" dirty="0"/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2271465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892600" cy="1143000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fr-FR" dirty="0"/>
              <a:t>Elaborer un positionnement marketing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670" y="1628750"/>
            <a:ext cx="5477639" cy="444879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732300" y="5805330"/>
            <a:ext cx="1296180" cy="432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178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892600" cy="1143000"/>
          </a:xfrm>
        </p:spPr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fr-FR" dirty="0"/>
              <a:t>Elaborer un positionnement marketing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51400" y="1259540"/>
            <a:ext cx="8785220" cy="5337900"/>
          </a:xfrm>
        </p:spPr>
        <p:txBody>
          <a:bodyPr>
            <a:noAutofit/>
          </a:bodyPr>
          <a:lstStyle/>
          <a:p>
            <a:r>
              <a:rPr lang="fr-FR" sz="2800" dirty="0"/>
              <a:t>Un bon positionnement doit être :</a:t>
            </a:r>
          </a:p>
          <a:p>
            <a:pPr lvl="1"/>
            <a:r>
              <a:rPr lang="fr-FR" sz="2400" b="1" dirty="0"/>
              <a:t>simple : </a:t>
            </a:r>
            <a:r>
              <a:rPr lang="fr-FR" sz="2400" dirty="0"/>
              <a:t>il doit pouvoir se résumer en une phrase ou un slogan</a:t>
            </a:r>
          </a:p>
          <a:p>
            <a:pPr lvl="1"/>
            <a:r>
              <a:rPr lang="fr-FR" sz="2400" b="1" dirty="0"/>
              <a:t>cohérent : </a:t>
            </a:r>
            <a:r>
              <a:rPr lang="fr-FR" sz="2400" dirty="0"/>
              <a:t>le produit doit être en phase avec le tarif, le lieu ou il est vendu, la publicité, le logo, les couleurs ou encore le packaging</a:t>
            </a:r>
          </a:p>
          <a:p>
            <a:pPr lvl="1"/>
            <a:r>
              <a:rPr lang="fr-FR" sz="2400" b="1" dirty="0"/>
              <a:t>pertinent : </a:t>
            </a:r>
            <a:r>
              <a:rPr lang="fr-FR" sz="2400" dirty="0"/>
              <a:t>le positionnement doit répondre de manière concrète à un besoin de la clientèle</a:t>
            </a:r>
          </a:p>
          <a:p>
            <a:pPr lvl="1"/>
            <a:r>
              <a:rPr lang="fr-FR" sz="2400" b="1" dirty="0"/>
              <a:t>crédible : </a:t>
            </a:r>
            <a:r>
              <a:rPr lang="fr-FR" sz="2400" dirty="0"/>
              <a:t>la promesse faite au client ne doit pas être irréaliste</a:t>
            </a:r>
          </a:p>
          <a:p>
            <a:pPr lvl="1"/>
            <a:r>
              <a:rPr lang="fr-FR" sz="2400" b="1" dirty="0"/>
              <a:t>différencié : </a:t>
            </a:r>
            <a:r>
              <a:rPr lang="fr-FR" sz="2400" dirty="0"/>
              <a:t>l’offre ne doit pas copier la concurrence,</a:t>
            </a:r>
          </a:p>
          <a:p>
            <a:pPr lvl="1"/>
            <a:r>
              <a:rPr lang="fr-FR" sz="2400" b="1" dirty="0"/>
              <a:t>authentique et sincère : </a:t>
            </a:r>
            <a:r>
              <a:rPr lang="fr-FR" sz="2400" dirty="0"/>
              <a:t>le positionnement doit être rassurant aux yeux du client potentiel,</a:t>
            </a:r>
          </a:p>
          <a:p>
            <a:pPr lvl="1"/>
            <a:r>
              <a:rPr lang="fr-FR" sz="2400" b="1" dirty="0"/>
              <a:t>rentable et durable : </a:t>
            </a:r>
            <a:r>
              <a:rPr lang="fr-FR" sz="2400" dirty="0"/>
              <a:t>le positionnement est un élément central du modèle économique de l’entreprise.</a:t>
            </a:r>
          </a:p>
        </p:txBody>
      </p:sp>
    </p:spTree>
    <p:extLst>
      <p:ext uri="{BB962C8B-B14F-4D97-AF65-F5344CB8AC3E}">
        <p14:creationId xmlns:p14="http://schemas.microsoft.com/office/powerpoint/2010/main" val="1446284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569190" cy="1143000"/>
          </a:xfrm>
        </p:spPr>
        <p:txBody>
          <a:bodyPr/>
          <a:lstStyle/>
          <a:p>
            <a:r>
              <a:rPr lang="fr-FR" dirty="0"/>
              <a:t>3. Mise en pratique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Résumé de la problématique pour votre entreprise</a:t>
            </a:r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771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569190" cy="1143000"/>
          </a:xfrm>
        </p:spPr>
        <p:txBody>
          <a:bodyPr/>
          <a:lstStyle/>
          <a:p>
            <a:r>
              <a:rPr lang="fr-FR" dirty="0"/>
              <a:t>3. Mise en pratique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Mise en pratique pour votre entreprise :</a:t>
            </a:r>
          </a:p>
          <a:p>
            <a:pPr lvl="1"/>
            <a:r>
              <a:rPr lang="fr-FR" i="1" dirty="0"/>
              <a:t>Quelles cibles ?</a:t>
            </a:r>
          </a:p>
          <a:p>
            <a:pPr lvl="1"/>
            <a:r>
              <a:rPr lang="fr-FR" i="1" dirty="0"/>
              <a:t>Quelles contraintes ?</a:t>
            </a:r>
          </a:p>
        </p:txBody>
      </p:sp>
    </p:spTree>
    <p:extLst>
      <p:ext uri="{BB962C8B-B14F-4D97-AF65-F5344CB8AC3E}">
        <p14:creationId xmlns:p14="http://schemas.microsoft.com/office/powerpoint/2010/main" val="30805696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569190" cy="1143000"/>
          </a:xfrm>
        </p:spPr>
        <p:txBody>
          <a:bodyPr/>
          <a:lstStyle/>
          <a:p>
            <a:r>
              <a:rPr lang="fr-FR" dirty="0"/>
              <a:t>3. Mise en pratique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Définir un univers cohérent : </a:t>
            </a:r>
          </a:p>
          <a:p>
            <a:pPr lvl="1"/>
            <a:r>
              <a:rPr lang="fr-FR" dirty="0"/>
              <a:t>Entreprise</a:t>
            </a:r>
          </a:p>
          <a:p>
            <a:pPr lvl="1"/>
            <a:r>
              <a:rPr lang="fr-FR" dirty="0"/>
              <a:t>Marque</a:t>
            </a:r>
          </a:p>
          <a:p>
            <a:pPr lvl="1"/>
            <a:r>
              <a:rPr lang="fr-FR" dirty="0"/>
              <a:t>Histoire</a:t>
            </a:r>
          </a:p>
          <a:p>
            <a:pPr lvl="1"/>
            <a:r>
              <a:rPr lang="fr-FR" dirty="0"/>
              <a:t>Gammes</a:t>
            </a:r>
          </a:p>
          <a:p>
            <a:pPr lvl="1"/>
            <a:r>
              <a:rPr lang="fr-FR" dirty="0"/>
              <a:t>caractéristiques des produits</a:t>
            </a:r>
          </a:p>
          <a:p>
            <a:pPr lvl="1"/>
            <a:r>
              <a:rPr lang="fr-FR" dirty="0"/>
              <a:t>Prix</a:t>
            </a:r>
          </a:p>
          <a:p>
            <a:pPr lvl="1"/>
            <a:r>
              <a:rPr lang="fr-FR" dirty="0"/>
              <a:t>Lieu de vente</a:t>
            </a:r>
          </a:p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Brainstorming</a:t>
            </a:r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063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569190" cy="1143000"/>
          </a:xfrm>
        </p:spPr>
        <p:txBody>
          <a:bodyPr/>
          <a:lstStyle/>
          <a:p>
            <a:r>
              <a:rPr lang="fr-FR" dirty="0"/>
              <a:t>3. Mise en pratique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Définir LE PRODUIT :</a:t>
            </a:r>
          </a:p>
          <a:p>
            <a:pPr lvl="1"/>
            <a:r>
              <a:rPr lang="fr-FR" dirty="0"/>
              <a:t>Marque :</a:t>
            </a:r>
          </a:p>
          <a:p>
            <a:pPr lvl="1"/>
            <a:r>
              <a:rPr lang="fr-FR" dirty="0"/>
              <a:t>Gamme :</a:t>
            </a:r>
          </a:p>
          <a:p>
            <a:pPr lvl="1"/>
            <a:r>
              <a:rPr lang="fr-FR" dirty="0"/>
              <a:t>Nom du produit :</a:t>
            </a:r>
          </a:p>
          <a:p>
            <a:pPr lvl="1"/>
            <a:r>
              <a:rPr lang="fr-FR" dirty="0"/>
              <a:t>Qualité :</a:t>
            </a:r>
          </a:p>
          <a:p>
            <a:pPr lvl="1"/>
            <a:r>
              <a:rPr lang="fr-FR" dirty="0"/>
              <a:t>Style :</a:t>
            </a:r>
          </a:p>
          <a:p>
            <a:pPr lvl="1"/>
            <a:r>
              <a:rPr lang="fr-FR" dirty="0"/>
              <a:t>Couleurs :</a:t>
            </a:r>
          </a:p>
          <a:p>
            <a:pPr lvl="1"/>
            <a:r>
              <a:rPr lang="fr-FR" dirty="0"/>
              <a:t>Packaging :</a:t>
            </a:r>
          </a:p>
          <a:p>
            <a:pPr lvl="1"/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145" y="980660"/>
            <a:ext cx="2108435" cy="171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4046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569190" cy="1143000"/>
          </a:xfrm>
        </p:spPr>
        <p:txBody>
          <a:bodyPr/>
          <a:lstStyle/>
          <a:p>
            <a:r>
              <a:rPr lang="fr-FR" dirty="0"/>
              <a:t>3. Mise en pratique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Définir LE PRIX :</a:t>
            </a:r>
          </a:p>
          <a:p>
            <a:pPr lvl="1"/>
            <a:r>
              <a:rPr lang="fr-FR" dirty="0"/>
              <a:t>Prix psychologique ?</a:t>
            </a:r>
          </a:p>
          <a:p>
            <a:pPr lvl="1"/>
            <a:r>
              <a:rPr lang="fr-FR" dirty="0"/>
              <a:t>Ecrémage, pénétration ou alignement ?</a:t>
            </a:r>
          </a:p>
          <a:p>
            <a:pPr lvl="1"/>
            <a:r>
              <a:rPr lang="fr-FR" dirty="0"/>
              <a:t>Conditions de remise ? (ventes en lots…)</a:t>
            </a:r>
          </a:p>
          <a:p>
            <a:pPr lvl="1"/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145" y="980660"/>
            <a:ext cx="2108435" cy="171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35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Maîtriser les outils d’analyse marketing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Elaborer un positionnement marketing porteur pour un nouveau produit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Mise en pratique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Décliner le positionnement en une argumentation multi-supports</a:t>
            </a:r>
          </a:p>
        </p:txBody>
      </p:sp>
    </p:spTree>
    <p:extLst>
      <p:ext uri="{BB962C8B-B14F-4D97-AF65-F5344CB8AC3E}">
        <p14:creationId xmlns:p14="http://schemas.microsoft.com/office/powerpoint/2010/main" val="22035632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569190" cy="1143000"/>
          </a:xfrm>
        </p:spPr>
        <p:txBody>
          <a:bodyPr/>
          <a:lstStyle/>
          <a:p>
            <a:r>
              <a:rPr lang="fr-FR" dirty="0"/>
              <a:t>3. Mise en pratique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Définir LA COMMUNICATION :</a:t>
            </a:r>
          </a:p>
          <a:p>
            <a:pPr lvl="1"/>
            <a:r>
              <a:rPr lang="fr-FR" dirty="0"/>
              <a:t>Les ventes : démarchage, démonstration, essais, vente au téléphone, participation à des salons et foires ?</a:t>
            </a:r>
          </a:p>
          <a:p>
            <a:pPr lvl="1"/>
            <a:r>
              <a:rPr lang="fr-FR" dirty="0"/>
              <a:t>La publicité : radio, presse, cinéma, journaux, affichage, brochures, plaquettes ?</a:t>
            </a:r>
          </a:p>
          <a:p>
            <a:pPr lvl="1"/>
            <a:r>
              <a:rPr lang="fr-FR" dirty="0"/>
              <a:t>La promotion des ventes : jeux-concours, distribution d’échantillons, bons de réduction, coupons, remises ponctuelles, animations ?</a:t>
            </a:r>
          </a:p>
          <a:p>
            <a:pPr lvl="1"/>
            <a:r>
              <a:rPr lang="fr-FR" dirty="0"/>
              <a:t>Les relations publiques : communiqués et dossiers de presse, opérations de sponsoring ou de mécénat, parrainage, lobbying, tenue d’événements ?</a:t>
            </a:r>
          </a:p>
          <a:p>
            <a:pPr lvl="1"/>
            <a:r>
              <a:rPr lang="fr-FR" dirty="0"/>
              <a:t>Le marketing direct : envoi de catalogues, mailing courriers, e-mailing ?</a:t>
            </a:r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320" y="260560"/>
            <a:ext cx="2108435" cy="171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2411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569190" cy="1143000"/>
          </a:xfrm>
        </p:spPr>
        <p:txBody>
          <a:bodyPr/>
          <a:lstStyle/>
          <a:p>
            <a:r>
              <a:rPr lang="fr-FR" dirty="0"/>
              <a:t>3. Mise en pratique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Définir LA DISTRIBUTION :</a:t>
            </a:r>
          </a:p>
          <a:p>
            <a:pPr lvl="1"/>
            <a:r>
              <a:rPr lang="fr-FR" dirty="0"/>
              <a:t>choix des points de vente</a:t>
            </a:r>
          </a:p>
          <a:p>
            <a:pPr lvl="1"/>
            <a:r>
              <a:rPr lang="fr-FR" dirty="0"/>
              <a:t>choix des canaux de distribution : intermédiaires?</a:t>
            </a:r>
          </a:p>
          <a:p>
            <a:pPr lvl="1"/>
            <a:r>
              <a:rPr lang="fr-FR" dirty="0"/>
              <a:t>stocks et entrepôts</a:t>
            </a:r>
          </a:p>
          <a:p>
            <a:pPr lvl="1"/>
            <a:r>
              <a:rPr lang="fr-FR" dirty="0"/>
              <a:t>assortiment des commandes,</a:t>
            </a:r>
          </a:p>
          <a:p>
            <a:pPr lvl="1"/>
            <a:r>
              <a:rPr lang="fr-FR" dirty="0"/>
              <a:t>logistique : moyens de transport, rapidité de livraison…</a:t>
            </a:r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145" y="980660"/>
            <a:ext cx="2108435" cy="171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9104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569190" cy="1143000"/>
          </a:xfrm>
        </p:spPr>
        <p:txBody>
          <a:bodyPr/>
          <a:lstStyle/>
          <a:p>
            <a:r>
              <a:rPr lang="fr-FR" dirty="0"/>
              <a:t>Rédiger un cahier des charges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412720"/>
            <a:ext cx="8229600" cy="5328740"/>
          </a:xfrm>
        </p:spPr>
        <p:txBody>
          <a:bodyPr>
            <a:normAutofit fontScale="85000" lnSpcReduction="20000"/>
          </a:bodyPr>
          <a:lstStyle/>
          <a:p>
            <a:r>
              <a:rPr lang="fr-FR" b="1" dirty="0"/>
              <a:t>Le cahier des charges marketing</a:t>
            </a:r>
          </a:p>
          <a:p>
            <a:pPr lvl="1"/>
            <a:r>
              <a:rPr lang="fr-FR" dirty="0"/>
              <a:t>Définition du marché</a:t>
            </a:r>
          </a:p>
          <a:p>
            <a:pPr lvl="1"/>
            <a:r>
              <a:rPr lang="fr-FR" dirty="0"/>
              <a:t>Synthèse de l’analyse du marché</a:t>
            </a:r>
          </a:p>
          <a:p>
            <a:pPr lvl="1"/>
            <a:r>
              <a:rPr lang="fr-FR" dirty="0"/>
              <a:t>Segmentation du marché</a:t>
            </a:r>
          </a:p>
          <a:p>
            <a:pPr lvl="1"/>
            <a:r>
              <a:rPr lang="fr-FR" dirty="0"/>
              <a:t>Ciblage et justification</a:t>
            </a:r>
          </a:p>
          <a:p>
            <a:pPr lvl="1"/>
            <a:r>
              <a:rPr lang="fr-FR" dirty="0"/>
              <a:t>Proposition de positionnement</a:t>
            </a:r>
          </a:p>
          <a:p>
            <a:pPr lvl="1"/>
            <a:r>
              <a:rPr lang="fr-FR" dirty="0"/>
              <a:t>Déclinaison marketing-mix</a:t>
            </a:r>
          </a:p>
          <a:p>
            <a:pPr lvl="1"/>
            <a:r>
              <a:rPr lang="fr-FR" dirty="0"/>
              <a:t>Le plan d’actions commerciales</a:t>
            </a:r>
          </a:p>
          <a:p>
            <a:pPr lvl="2"/>
            <a:r>
              <a:rPr lang="fr-FR" dirty="0"/>
              <a:t>Objectifs</a:t>
            </a:r>
          </a:p>
          <a:p>
            <a:pPr lvl="2"/>
            <a:r>
              <a:rPr lang="fr-FR" dirty="0"/>
              <a:t>Budget</a:t>
            </a:r>
          </a:p>
          <a:p>
            <a:pPr lvl="2"/>
            <a:r>
              <a:rPr lang="fr-FR" dirty="0"/>
              <a:t>Moyens</a:t>
            </a:r>
          </a:p>
          <a:p>
            <a:pPr lvl="2"/>
            <a:r>
              <a:rPr lang="fr-FR" dirty="0"/>
              <a:t>Planning</a:t>
            </a:r>
          </a:p>
          <a:p>
            <a:pPr lvl="2"/>
            <a:r>
              <a:rPr lang="fr-FR" dirty="0"/>
              <a:t>Indicateurs de suivi</a:t>
            </a:r>
          </a:p>
          <a:p>
            <a:pPr lvl="1"/>
            <a:r>
              <a:rPr lang="fr-FR" dirty="0"/>
              <a:t>Perspectives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45270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569190" cy="1143000"/>
          </a:xfrm>
        </p:spPr>
        <p:txBody>
          <a:bodyPr/>
          <a:lstStyle/>
          <a:p>
            <a:r>
              <a:rPr lang="fr-FR" dirty="0"/>
              <a:t>4. Décliner le positionnement en une argumentation multi-supports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Objectif : décliner l’univers créé en quelques éléments de communication majeurs : </a:t>
            </a:r>
          </a:p>
          <a:p>
            <a:pPr lvl="1"/>
            <a:r>
              <a:rPr lang="fr-FR" dirty="0"/>
              <a:t>Couleurs</a:t>
            </a:r>
          </a:p>
          <a:p>
            <a:pPr lvl="1"/>
            <a:r>
              <a:rPr lang="fr-FR" dirty="0"/>
              <a:t>Noms</a:t>
            </a:r>
          </a:p>
          <a:p>
            <a:pPr lvl="1"/>
            <a:r>
              <a:rPr lang="fr-FR" dirty="0"/>
              <a:t>Logo</a:t>
            </a:r>
          </a:p>
          <a:p>
            <a:pPr lvl="1"/>
            <a:r>
              <a:rPr lang="fr-FR" dirty="0"/>
              <a:t>Slogan</a:t>
            </a:r>
          </a:p>
          <a:p>
            <a:pPr lvl="1"/>
            <a:r>
              <a:rPr lang="fr-FR" dirty="0"/>
              <a:t>arguments de vente</a:t>
            </a:r>
          </a:p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Brainstorming</a:t>
            </a:r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1778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569190" cy="1143000"/>
          </a:xfrm>
        </p:spPr>
        <p:txBody>
          <a:bodyPr/>
          <a:lstStyle/>
          <a:p>
            <a:r>
              <a:rPr lang="fr-FR" dirty="0"/>
              <a:t>4. Décliner le positionnement en une argumentation multi-supports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Quels supports de communication papier et PLV ?</a:t>
            </a:r>
          </a:p>
          <a:p>
            <a:r>
              <a:rPr lang="fr-FR" dirty="0"/>
              <a:t>Quels supports de communication web ?</a:t>
            </a:r>
          </a:p>
          <a:p>
            <a:r>
              <a:rPr lang="fr-FR" dirty="0"/>
              <a:t>La boîte à outils communication</a:t>
            </a:r>
          </a:p>
          <a:p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Brainstorming</a:t>
            </a:r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1290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400" y="116540"/>
            <a:ext cx="8569190" cy="1143000"/>
          </a:xfrm>
        </p:spPr>
        <p:txBody>
          <a:bodyPr/>
          <a:lstStyle/>
          <a:p>
            <a:r>
              <a:rPr lang="fr-FR" dirty="0"/>
              <a:t>Evaluation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Construction d’une trame de cahier des charges marketing pour votre entreprise</a:t>
            </a:r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30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Qu’est-ce que le marketing ?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412720"/>
            <a:ext cx="8435400" cy="544528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Un point de rencontre</a:t>
            </a:r>
          </a:p>
          <a:p>
            <a:r>
              <a:rPr lang="fr-FR" dirty="0"/>
              <a:t>Un état d’esprit, tourné client</a:t>
            </a:r>
            <a:br>
              <a:rPr lang="fr-FR" dirty="0"/>
            </a:br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i="1" dirty="0"/>
              <a:t>Quelle est la culture de votre entreprise ? </a:t>
            </a:r>
          </a:p>
          <a:p>
            <a:r>
              <a:rPr lang="fr-FR" i="1" dirty="0"/>
              <a:t>Quelle est votre histoire ?</a:t>
            </a:r>
            <a:endParaRPr lang="en-US" i="1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797161285"/>
              </p:ext>
            </p:extLst>
          </p:nvPr>
        </p:nvGraphicFramePr>
        <p:xfrm>
          <a:off x="1546860" y="2708900"/>
          <a:ext cx="6096000" cy="2814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1457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Qu’est-ce que le marketing ?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Une démarche en plusieurs étapes : analyser, segmenter, cibler, créer, agir</a:t>
            </a:r>
          </a:p>
          <a:p>
            <a:r>
              <a:rPr lang="fr-FR" dirty="0"/>
              <a:t>Faire des choix !</a:t>
            </a:r>
            <a:endParaRPr lang="en-US" dirty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4243463909"/>
              </p:ext>
            </p:extLst>
          </p:nvPr>
        </p:nvGraphicFramePr>
        <p:xfrm>
          <a:off x="107380" y="2564880"/>
          <a:ext cx="90366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4130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Qu’est-ce que le marketing ?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259540"/>
            <a:ext cx="8229600" cy="1466373"/>
          </a:xfrm>
        </p:spPr>
        <p:txBody>
          <a:bodyPr>
            <a:normAutofit fontScale="85000" lnSpcReduction="10000"/>
          </a:bodyPr>
          <a:lstStyle/>
          <a:p>
            <a:r>
              <a:rPr lang="fr-FR" dirty="0"/>
              <a:t>Le marketing stratégique touche au cœur l’entreprise</a:t>
            </a:r>
          </a:p>
          <a:p>
            <a:r>
              <a:rPr lang="fr-FR" dirty="0"/>
              <a:t>Les choix de marketing stratégique doivent s’inscrire dans le modèle économique de l’entreprise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739274" y="4304642"/>
            <a:ext cx="2344830" cy="1778436"/>
            <a:chOff x="4420" y="1431580"/>
            <a:chExt cx="1932607" cy="1159564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" name="Rectangle à coins arrondis 5"/>
            <p:cNvSpPr/>
            <p:nvPr/>
          </p:nvSpPr>
          <p:spPr>
            <a:xfrm>
              <a:off x="4420" y="1431580"/>
              <a:ext cx="1932607" cy="1159564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38382" y="1465542"/>
              <a:ext cx="1864683" cy="10916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dirty="0"/>
                <a:t>Offre de valeur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i="1" kern="1200" dirty="0"/>
                <a:t>Séduire</a:t>
              </a:r>
              <a:endParaRPr lang="en-US" sz="2400" i="1" kern="1200" dirty="0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766052" y="3215817"/>
            <a:ext cx="7561050" cy="834653"/>
            <a:chOff x="4420" y="1431580"/>
            <a:chExt cx="1932607" cy="1159564"/>
          </a:xfrm>
          <a:solidFill>
            <a:schemeClr val="accent6">
              <a:lumMod val="75000"/>
            </a:schemeClr>
          </a:solidFill>
        </p:grpSpPr>
        <p:sp>
          <p:nvSpPr>
            <p:cNvPr id="10" name="Rectangle à coins arrondis 9"/>
            <p:cNvSpPr/>
            <p:nvPr/>
          </p:nvSpPr>
          <p:spPr>
            <a:xfrm>
              <a:off x="4420" y="1431580"/>
              <a:ext cx="1932607" cy="1159564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38382" y="1465542"/>
              <a:ext cx="1864683" cy="10916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3200" kern="1200" dirty="0"/>
                <a:t>Modèle économique</a:t>
              </a:r>
              <a:endParaRPr lang="en-US" sz="3200" kern="1200" dirty="0"/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3405064" y="4300716"/>
            <a:ext cx="2344830" cy="1778436"/>
            <a:chOff x="4420" y="1431580"/>
            <a:chExt cx="1932607" cy="1159564"/>
          </a:xfrm>
        </p:grpSpPr>
        <p:sp>
          <p:nvSpPr>
            <p:cNvPr id="13" name="Rectangle à coins arrondis 12"/>
            <p:cNvSpPr/>
            <p:nvPr/>
          </p:nvSpPr>
          <p:spPr>
            <a:xfrm>
              <a:off x="4420" y="1431580"/>
              <a:ext cx="1932607" cy="1159564"/>
            </a:xfrm>
            <a:prstGeom prst="roundRect">
              <a:avLst>
                <a:gd name="adj" fmla="val 10000"/>
              </a:avLst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38382" y="1465542"/>
              <a:ext cx="1864683" cy="10916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dirty="0"/>
                <a:t>Organisation performante</a:t>
              </a:r>
              <a:endParaRPr lang="en-US" sz="2400" i="1" kern="1200" dirty="0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6023478" y="4303400"/>
            <a:ext cx="2344830" cy="1778436"/>
            <a:chOff x="4420" y="1431580"/>
            <a:chExt cx="1932607" cy="1159564"/>
          </a:xfrm>
          <a:solidFill>
            <a:schemeClr val="accent2"/>
          </a:solidFill>
        </p:grpSpPr>
        <p:sp>
          <p:nvSpPr>
            <p:cNvPr id="16" name="Rectangle à coins arrondis 15"/>
            <p:cNvSpPr/>
            <p:nvPr/>
          </p:nvSpPr>
          <p:spPr>
            <a:xfrm>
              <a:off x="4420" y="1431580"/>
              <a:ext cx="1932607" cy="1159564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38382" y="1465542"/>
              <a:ext cx="1864683" cy="10916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dirty="0"/>
                <a:t>Capacité à générer du profit</a:t>
              </a:r>
              <a:endParaRPr lang="en-US" sz="2400" i="1" kern="1200" dirty="0"/>
            </a:p>
          </p:txBody>
        </p:sp>
      </p:grpSp>
      <p:sp>
        <p:nvSpPr>
          <p:cNvPr id="3" name="Ellipse 2"/>
          <p:cNvSpPr/>
          <p:nvPr/>
        </p:nvSpPr>
        <p:spPr>
          <a:xfrm>
            <a:off x="739274" y="5713067"/>
            <a:ext cx="2303624" cy="7921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MARKETING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40576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Qu’est-ce que le marketing ?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0" y="1259541"/>
            <a:ext cx="8229600" cy="873280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Quel est le modèle économique actuel de votre entreprise ?</a:t>
            </a:r>
          </a:p>
          <a:p>
            <a:endParaRPr lang="en-US" dirty="0"/>
          </a:p>
        </p:txBody>
      </p:sp>
      <p:grpSp>
        <p:nvGrpSpPr>
          <p:cNvPr id="5" name="Groupe 4"/>
          <p:cNvGrpSpPr/>
          <p:nvPr/>
        </p:nvGrpSpPr>
        <p:grpSpPr>
          <a:xfrm>
            <a:off x="739274" y="3603104"/>
            <a:ext cx="2344830" cy="1778436"/>
            <a:chOff x="4420" y="1431580"/>
            <a:chExt cx="1932607" cy="1159564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6" name="Rectangle à coins arrondis 5"/>
            <p:cNvSpPr/>
            <p:nvPr/>
          </p:nvSpPr>
          <p:spPr>
            <a:xfrm>
              <a:off x="4420" y="1431580"/>
              <a:ext cx="1932607" cy="1159564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38382" y="1465542"/>
              <a:ext cx="1864683" cy="10916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dirty="0"/>
                <a:t>Offre de valeur</a:t>
              </a:r>
            </a:p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i="1" kern="1200" dirty="0"/>
                <a:t>Séduire</a:t>
              </a:r>
              <a:endParaRPr lang="en-US" sz="2400" i="1" kern="1200" dirty="0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766052" y="2514279"/>
            <a:ext cx="7561050" cy="834653"/>
            <a:chOff x="4420" y="1431580"/>
            <a:chExt cx="1932607" cy="1159564"/>
          </a:xfrm>
          <a:solidFill>
            <a:schemeClr val="accent6">
              <a:lumMod val="75000"/>
            </a:schemeClr>
          </a:solidFill>
        </p:grpSpPr>
        <p:sp>
          <p:nvSpPr>
            <p:cNvPr id="10" name="Rectangle à coins arrondis 9"/>
            <p:cNvSpPr/>
            <p:nvPr/>
          </p:nvSpPr>
          <p:spPr>
            <a:xfrm>
              <a:off x="4420" y="1431580"/>
              <a:ext cx="1932607" cy="1159564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38382" y="1465542"/>
              <a:ext cx="1864683" cy="10916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3200" kern="1200" dirty="0"/>
                <a:t>Modèle économique</a:t>
              </a:r>
              <a:endParaRPr lang="en-US" sz="3200" kern="1200" dirty="0"/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3405064" y="3599178"/>
            <a:ext cx="2344830" cy="1778436"/>
            <a:chOff x="4420" y="1431580"/>
            <a:chExt cx="1932607" cy="1159564"/>
          </a:xfrm>
        </p:grpSpPr>
        <p:sp>
          <p:nvSpPr>
            <p:cNvPr id="13" name="Rectangle à coins arrondis 12"/>
            <p:cNvSpPr/>
            <p:nvPr/>
          </p:nvSpPr>
          <p:spPr>
            <a:xfrm>
              <a:off x="4420" y="1431580"/>
              <a:ext cx="1932607" cy="1159564"/>
            </a:xfrm>
            <a:prstGeom prst="roundRect">
              <a:avLst>
                <a:gd name="adj" fmla="val 10000"/>
              </a:avLst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38382" y="1465542"/>
              <a:ext cx="1864683" cy="10916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dirty="0"/>
                <a:t>Organisation performante</a:t>
              </a:r>
              <a:endParaRPr lang="en-US" sz="2400" i="1" kern="1200" dirty="0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6023478" y="3601862"/>
            <a:ext cx="2344830" cy="1778436"/>
            <a:chOff x="4420" y="1431580"/>
            <a:chExt cx="1932607" cy="1159564"/>
          </a:xfrm>
          <a:solidFill>
            <a:schemeClr val="accent2"/>
          </a:solidFill>
        </p:grpSpPr>
        <p:sp>
          <p:nvSpPr>
            <p:cNvPr id="16" name="Rectangle à coins arrondis 15"/>
            <p:cNvSpPr/>
            <p:nvPr/>
          </p:nvSpPr>
          <p:spPr>
            <a:xfrm>
              <a:off x="4420" y="1431580"/>
              <a:ext cx="1932607" cy="1159564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38382" y="1465542"/>
              <a:ext cx="1864683" cy="10916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dirty="0"/>
                <a:t>Capacité à générer du profit</a:t>
              </a:r>
              <a:endParaRPr lang="en-US" sz="2400" i="1" kern="1200" dirty="0"/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739274" y="5459948"/>
            <a:ext cx="2344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Opportunités, menaces ?</a:t>
            </a:r>
            <a:endParaRPr lang="en-US" sz="2000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3389236" y="5460166"/>
            <a:ext cx="2344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Forces, </a:t>
            </a:r>
            <a:br>
              <a:rPr lang="fr-FR" sz="2000" b="1" dirty="0"/>
            </a:br>
            <a:r>
              <a:rPr lang="fr-FR" sz="2000" b="1" dirty="0"/>
              <a:t>faiblesses ?</a:t>
            </a:r>
            <a:endParaRPr lang="en-US" sz="2000" b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5982272" y="5485557"/>
            <a:ext cx="2344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Santé </a:t>
            </a:r>
            <a:br>
              <a:rPr lang="fr-FR" sz="2000" b="1" dirty="0"/>
            </a:br>
            <a:r>
              <a:rPr lang="fr-FR" sz="2000" b="1" dirty="0"/>
              <a:t>financière 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03685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Qu’est-ce que le marketing ?</a:t>
            </a:r>
          </a:p>
        </p:txBody>
      </p:sp>
      <p:graphicFrame>
        <p:nvGraphicFramePr>
          <p:cNvPr id="5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56851"/>
              </p:ext>
            </p:extLst>
          </p:nvPr>
        </p:nvGraphicFramePr>
        <p:xfrm>
          <a:off x="107380" y="2276840"/>
          <a:ext cx="903662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contenu 3"/>
          <p:cNvSpPr txBox="1">
            <a:spLocks/>
          </p:cNvSpPr>
          <p:nvPr/>
        </p:nvSpPr>
        <p:spPr>
          <a:xfrm>
            <a:off x="457200" y="1259540"/>
            <a:ext cx="8229600" cy="48666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La place du marketing dans l’entreprise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75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Qu’est-ce que le marketing ?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Quelle est la place du marketing au sein de votre entreprise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2797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</TotalTime>
  <Words>1299</Words>
  <Application>Microsoft Office PowerPoint</Application>
  <PresentationFormat>Affichage à l'écran (4:3)</PresentationFormat>
  <Paragraphs>238</Paragraphs>
  <Slides>35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8" baseType="lpstr">
      <vt:lpstr>Arial</vt:lpstr>
      <vt:lpstr>Calibri</vt:lpstr>
      <vt:lpstr>Thème Office</vt:lpstr>
      <vt:lpstr>Développer une stratégie marketing pour le lancement d’une gamme de produits</vt:lpstr>
      <vt:lpstr>Introduction</vt:lpstr>
      <vt:lpstr>Plan</vt:lpstr>
      <vt:lpstr>Qu’est-ce que le marketing ?</vt:lpstr>
      <vt:lpstr>Qu’est-ce que le marketing ?</vt:lpstr>
      <vt:lpstr>Qu’est-ce que le marketing ?</vt:lpstr>
      <vt:lpstr>Qu’est-ce que le marketing ?</vt:lpstr>
      <vt:lpstr>Qu’est-ce que le marketing ?</vt:lpstr>
      <vt:lpstr>Qu’est-ce que le marketing ?</vt:lpstr>
      <vt:lpstr>Qu’est-ce que le marketing ?</vt:lpstr>
      <vt:lpstr>Qu’est-ce que le marketing ?</vt:lpstr>
      <vt:lpstr>L’analyse</vt:lpstr>
      <vt:lpstr>L’analyse</vt:lpstr>
      <vt:lpstr>L’analyse</vt:lpstr>
      <vt:lpstr>L’analyse</vt:lpstr>
      <vt:lpstr>L’analyse</vt:lpstr>
      <vt:lpstr>L’analyse</vt:lpstr>
      <vt:lpstr>Elaborer un positionnement marketing</vt:lpstr>
      <vt:lpstr>Elaborer un positionnement marketing</vt:lpstr>
      <vt:lpstr>Elaborer un positionnement marketing</vt:lpstr>
      <vt:lpstr>Elaborer un positionnement marketing</vt:lpstr>
      <vt:lpstr>Elaborer un positionnement marketing</vt:lpstr>
      <vt:lpstr>Elaborer un positionnement marketing</vt:lpstr>
      <vt:lpstr>Elaborer un positionnement marketing</vt:lpstr>
      <vt:lpstr>3. Mise en pratique</vt:lpstr>
      <vt:lpstr>3. Mise en pratique</vt:lpstr>
      <vt:lpstr>3. Mise en pratique</vt:lpstr>
      <vt:lpstr>3. Mise en pratique</vt:lpstr>
      <vt:lpstr>3. Mise en pratique</vt:lpstr>
      <vt:lpstr>3. Mise en pratique</vt:lpstr>
      <vt:lpstr>3. Mise en pratique</vt:lpstr>
      <vt:lpstr>Rédiger un cahier des charges</vt:lpstr>
      <vt:lpstr>4. Décliner le positionnement en une argumentation multi-supports</vt:lpstr>
      <vt:lpstr>4. Décliner le positionnement en une argumentation multi-supports</vt:lpstr>
      <vt:lpstr>Evaluation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Vianney LO RÉ</dc:creator>
  <cp:lastModifiedBy>Jean-Marie Bugarel</cp:lastModifiedBy>
  <cp:revision>36</cp:revision>
  <dcterms:created xsi:type="dcterms:W3CDTF">2015-07-15T12:28:05Z</dcterms:created>
  <dcterms:modified xsi:type="dcterms:W3CDTF">2022-05-01T13:29:55Z</dcterms:modified>
</cp:coreProperties>
</file>