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78995B-7997-4FA2-878E-728242F940B7}" type="doc">
      <dgm:prSet loTypeId="urn:microsoft.com/office/officeart/2005/8/layout/matrix1" loCatId="matrix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1D97790F-9A9E-4121-B95A-A129FA62C8B3}">
      <dgm:prSet phldrT="[Texte]" custT="1"/>
      <dgm:spPr/>
      <dgm:t>
        <a:bodyPr/>
        <a:lstStyle/>
        <a:p>
          <a:r>
            <a:rPr lang="fr-FR" sz="3200" b="1" dirty="0"/>
            <a:t>SWOT</a:t>
          </a:r>
          <a:endParaRPr lang="en-US" sz="3000" b="1" dirty="0"/>
        </a:p>
      </dgm:t>
    </dgm:pt>
    <dgm:pt modelId="{2C5C4272-4DA3-4821-8BA5-CAA42E80AC0D}" type="parTrans" cxnId="{A6197C01-042F-4DFB-91A7-2874A7BA83E6}">
      <dgm:prSet/>
      <dgm:spPr/>
      <dgm:t>
        <a:bodyPr/>
        <a:lstStyle/>
        <a:p>
          <a:endParaRPr lang="en-US"/>
        </a:p>
      </dgm:t>
    </dgm:pt>
    <dgm:pt modelId="{B70DF7DB-FCCD-46A6-A653-05717F040EB7}" type="sibTrans" cxnId="{A6197C01-042F-4DFB-91A7-2874A7BA83E6}">
      <dgm:prSet/>
      <dgm:spPr/>
      <dgm:t>
        <a:bodyPr/>
        <a:lstStyle/>
        <a:p>
          <a:endParaRPr lang="en-US"/>
        </a:p>
      </dgm:t>
    </dgm:pt>
    <dgm:pt modelId="{44ED2C91-A744-41FE-B399-75BB077A088B}">
      <dgm:prSet phldrT="[Texte]" custT="1"/>
      <dgm:spPr/>
      <dgm:t>
        <a:bodyPr/>
        <a:lstStyle/>
        <a:p>
          <a:endParaRPr lang="en-US" sz="1200" dirty="0"/>
        </a:p>
        <a:p>
          <a:endParaRPr lang="en-US" sz="1200" dirty="0"/>
        </a:p>
        <a:p>
          <a:r>
            <a:rPr lang="fr-FR" sz="2000" b="1" dirty="0"/>
            <a:t>FORCES</a:t>
          </a:r>
          <a:endParaRPr lang="en-US" sz="2000" b="1" dirty="0"/>
        </a:p>
        <a:p>
          <a:r>
            <a:rPr lang="en-US" sz="1200" dirty="0" err="1"/>
            <a:t>Produit</a:t>
          </a:r>
          <a:r>
            <a:rPr lang="en-US" sz="1200" dirty="0"/>
            <a:t>, </a:t>
          </a:r>
          <a:r>
            <a:rPr lang="en-US" sz="1200" dirty="0" err="1"/>
            <a:t>qualité</a:t>
          </a:r>
          <a:r>
            <a:rPr lang="en-US" sz="1200" dirty="0"/>
            <a:t>, prix</a:t>
          </a:r>
        </a:p>
        <a:p>
          <a:r>
            <a:rPr lang="en-US" sz="1200" dirty="0"/>
            <a:t>Image, </a:t>
          </a:r>
          <a:r>
            <a:rPr lang="en-US" sz="1200" dirty="0" err="1"/>
            <a:t>notoriété</a:t>
          </a:r>
          <a:r>
            <a:rPr lang="en-US" sz="1200" dirty="0"/>
            <a:t>, emplacement</a:t>
          </a:r>
        </a:p>
        <a:p>
          <a:r>
            <a:rPr lang="en-US" sz="1200" dirty="0"/>
            <a:t>Distribution, force </a:t>
          </a:r>
          <a:r>
            <a:rPr lang="en-US" sz="1200" dirty="0" err="1"/>
            <a:t>commerciale</a:t>
          </a:r>
          <a:endParaRPr lang="en-US" sz="1200" dirty="0"/>
        </a:p>
        <a:p>
          <a:r>
            <a:rPr lang="en-US" sz="1200" dirty="0"/>
            <a:t>Communication, marketing</a:t>
          </a:r>
        </a:p>
        <a:p>
          <a:r>
            <a:rPr lang="en-US" sz="1200" dirty="0" err="1"/>
            <a:t>Gestion</a:t>
          </a:r>
          <a:r>
            <a:rPr lang="en-US" sz="1200" dirty="0"/>
            <a:t>, </a:t>
          </a:r>
          <a:r>
            <a:rPr lang="en-US" sz="1200" dirty="0" err="1"/>
            <a:t>organisation</a:t>
          </a:r>
          <a:r>
            <a:rPr lang="en-US" sz="1200" dirty="0"/>
            <a:t>, </a:t>
          </a:r>
          <a:r>
            <a:rPr lang="en-US" sz="1200" dirty="0" err="1"/>
            <a:t>partenariats</a:t>
          </a:r>
          <a:endParaRPr lang="en-US" sz="1200" dirty="0"/>
        </a:p>
        <a:p>
          <a:r>
            <a:rPr lang="en-US" sz="1200" dirty="0" err="1"/>
            <a:t>Maîtrise</a:t>
          </a:r>
          <a:r>
            <a:rPr lang="en-US" sz="1200" dirty="0"/>
            <a:t> technique</a:t>
          </a:r>
        </a:p>
        <a:p>
          <a:r>
            <a:rPr lang="en-US" sz="1200" dirty="0" err="1"/>
            <a:t>Moyens</a:t>
          </a:r>
          <a:r>
            <a:rPr lang="en-US" sz="1200" dirty="0"/>
            <a:t> </a:t>
          </a:r>
          <a:r>
            <a:rPr lang="en-US" sz="1200" dirty="0" err="1"/>
            <a:t>humains</a:t>
          </a:r>
          <a:r>
            <a:rPr lang="en-US" sz="1200" dirty="0"/>
            <a:t>, </a:t>
          </a:r>
          <a:r>
            <a:rPr lang="en-US" sz="1200" dirty="0" err="1"/>
            <a:t>compétences</a:t>
          </a:r>
          <a:endParaRPr lang="en-US" sz="1200" dirty="0"/>
        </a:p>
        <a:p>
          <a:r>
            <a:rPr lang="en-US" sz="1200" dirty="0" err="1"/>
            <a:t>Equipement</a:t>
          </a:r>
          <a:r>
            <a:rPr lang="en-US" sz="1200" dirty="0"/>
            <a:t>, </a:t>
          </a:r>
          <a:r>
            <a:rPr lang="en-US" sz="1200" dirty="0" err="1"/>
            <a:t>outillage</a:t>
          </a:r>
          <a:endParaRPr lang="en-US" sz="1200" dirty="0"/>
        </a:p>
      </dgm:t>
    </dgm:pt>
    <dgm:pt modelId="{BB6E6FA4-C17E-4673-A019-DE7C5997B73F}" type="parTrans" cxnId="{99392F00-1B90-4266-874D-D4187CB467AB}">
      <dgm:prSet/>
      <dgm:spPr/>
      <dgm:t>
        <a:bodyPr/>
        <a:lstStyle/>
        <a:p>
          <a:endParaRPr lang="en-US"/>
        </a:p>
      </dgm:t>
    </dgm:pt>
    <dgm:pt modelId="{66766D3E-5977-48DC-83BE-72E645D871C0}" type="sibTrans" cxnId="{99392F00-1B90-4266-874D-D4187CB467AB}">
      <dgm:prSet/>
      <dgm:spPr/>
      <dgm:t>
        <a:bodyPr/>
        <a:lstStyle/>
        <a:p>
          <a:endParaRPr lang="en-US"/>
        </a:p>
      </dgm:t>
    </dgm:pt>
    <dgm:pt modelId="{77867A41-6F20-4222-92A7-1E5298C7CC7A}">
      <dgm:prSet phldrT="[Texte]" custT="1"/>
      <dgm:spPr/>
      <dgm:t>
        <a:bodyPr/>
        <a:lstStyle/>
        <a:p>
          <a:endParaRPr lang="fr-FR" sz="1200" b="1" dirty="0"/>
        </a:p>
        <a:p>
          <a:endParaRPr lang="fr-FR" sz="2000" b="1" dirty="0"/>
        </a:p>
        <a:p>
          <a:r>
            <a:rPr lang="fr-FR" sz="2000" b="1" dirty="0"/>
            <a:t>FAIBLESSES</a:t>
          </a:r>
          <a:endParaRPr lang="en-US" sz="2000" b="1" dirty="0"/>
        </a:p>
        <a:p>
          <a:r>
            <a:rPr lang="en-US" sz="1200" dirty="0" err="1"/>
            <a:t>Produit</a:t>
          </a:r>
          <a:r>
            <a:rPr lang="en-US" sz="1200" dirty="0"/>
            <a:t>, </a:t>
          </a:r>
          <a:r>
            <a:rPr lang="en-US" sz="1200" dirty="0" err="1"/>
            <a:t>qualité</a:t>
          </a:r>
          <a:r>
            <a:rPr lang="en-US" sz="1200" dirty="0"/>
            <a:t>, prix</a:t>
          </a:r>
        </a:p>
        <a:p>
          <a:r>
            <a:rPr lang="en-US" sz="1200" dirty="0"/>
            <a:t>Image, </a:t>
          </a:r>
          <a:r>
            <a:rPr lang="en-US" sz="1200" dirty="0" err="1"/>
            <a:t>notoriété</a:t>
          </a:r>
          <a:r>
            <a:rPr lang="en-US" sz="1200" dirty="0"/>
            <a:t>, emplacement</a:t>
          </a:r>
        </a:p>
        <a:p>
          <a:r>
            <a:rPr lang="en-US" sz="1200" dirty="0"/>
            <a:t>Distribution, force </a:t>
          </a:r>
          <a:r>
            <a:rPr lang="en-US" sz="1200" dirty="0" err="1"/>
            <a:t>commerciale</a:t>
          </a:r>
          <a:endParaRPr lang="en-US" sz="1200" dirty="0"/>
        </a:p>
        <a:p>
          <a:r>
            <a:rPr lang="en-US" sz="1200" dirty="0"/>
            <a:t>Communication, marketing</a:t>
          </a:r>
        </a:p>
        <a:p>
          <a:r>
            <a:rPr lang="en-US" sz="1200" dirty="0" err="1"/>
            <a:t>Gestion</a:t>
          </a:r>
          <a:r>
            <a:rPr lang="en-US" sz="1200" dirty="0"/>
            <a:t>, </a:t>
          </a:r>
          <a:r>
            <a:rPr lang="en-US" sz="1200" dirty="0" err="1"/>
            <a:t>organisation</a:t>
          </a:r>
          <a:r>
            <a:rPr lang="en-US" sz="1200" dirty="0"/>
            <a:t>, </a:t>
          </a:r>
          <a:r>
            <a:rPr lang="en-US" sz="1200" dirty="0" err="1"/>
            <a:t>partenariats</a:t>
          </a:r>
          <a:endParaRPr lang="en-US" sz="1200" dirty="0"/>
        </a:p>
        <a:p>
          <a:r>
            <a:rPr lang="en-US" sz="1200" dirty="0" err="1"/>
            <a:t>Maîtrise</a:t>
          </a:r>
          <a:r>
            <a:rPr lang="en-US" sz="1200" dirty="0"/>
            <a:t> technique</a:t>
          </a:r>
        </a:p>
        <a:p>
          <a:r>
            <a:rPr lang="en-US" sz="1200" dirty="0" err="1"/>
            <a:t>Moyens</a:t>
          </a:r>
          <a:r>
            <a:rPr lang="en-US" sz="1200" dirty="0"/>
            <a:t> </a:t>
          </a:r>
          <a:r>
            <a:rPr lang="en-US" sz="1200" dirty="0" err="1"/>
            <a:t>humains</a:t>
          </a:r>
          <a:r>
            <a:rPr lang="en-US" sz="1200" dirty="0"/>
            <a:t>, </a:t>
          </a:r>
          <a:r>
            <a:rPr lang="en-US" sz="1200" dirty="0" err="1"/>
            <a:t>compétences</a:t>
          </a:r>
          <a:endParaRPr lang="en-US" sz="1200" dirty="0"/>
        </a:p>
        <a:p>
          <a:r>
            <a:rPr lang="en-US" sz="1200" dirty="0" err="1"/>
            <a:t>Equipement</a:t>
          </a:r>
          <a:r>
            <a:rPr lang="en-US" sz="1200" dirty="0"/>
            <a:t>, </a:t>
          </a:r>
          <a:r>
            <a:rPr lang="en-US" sz="1200" dirty="0" err="1"/>
            <a:t>outillage</a:t>
          </a:r>
          <a:endParaRPr lang="en-US" sz="1200" dirty="0"/>
        </a:p>
      </dgm:t>
    </dgm:pt>
    <dgm:pt modelId="{91A9330B-2DC1-4BB1-8881-CCA393ED4249}" type="parTrans" cxnId="{993B7C22-C4A7-46B3-A8F6-886807C493F5}">
      <dgm:prSet/>
      <dgm:spPr/>
      <dgm:t>
        <a:bodyPr/>
        <a:lstStyle/>
        <a:p>
          <a:endParaRPr lang="en-US"/>
        </a:p>
      </dgm:t>
    </dgm:pt>
    <dgm:pt modelId="{3B4C742A-B97F-4204-BC6A-EBF8D1F483DA}" type="sibTrans" cxnId="{993B7C22-C4A7-46B3-A8F6-886807C493F5}">
      <dgm:prSet/>
      <dgm:spPr/>
      <dgm:t>
        <a:bodyPr/>
        <a:lstStyle/>
        <a:p>
          <a:endParaRPr lang="en-US"/>
        </a:p>
      </dgm:t>
    </dgm:pt>
    <dgm:pt modelId="{A57A77D6-406A-41C5-994E-A4EE953850A9}">
      <dgm:prSet phldrT="[Texte]" custT="1"/>
      <dgm:spPr/>
      <dgm:t>
        <a:bodyPr/>
        <a:lstStyle/>
        <a:p>
          <a:r>
            <a:rPr lang="fr-FR" sz="2000" b="1" i="0" u="none" dirty="0"/>
            <a:t>OPPORTUNITES</a:t>
          </a:r>
        </a:p>
        <a:p>
          <a:r>
            <a:rPr lang="fr-FR" sz="1200" b="0" i="0" u="none" dirty="0"/>
            <a:t>Tendances générales au niveau de l'offre</a:t>
          </a:r>
          <a:endParaRPr lang="fr-FR" sz="1200" dirty="0"/>
        </a:p>
        <a:p>
          <a:r>
            <a:rPr lang="fr-FR" sz="1200" b="0" i="0" u="none" dirty="0"/>
            <a:t>Tendances au niveau de la demande</a:t>
          </a:r>
          <a:endParaRPr lang="fr-FR" sz="1200" dirty="0"/>
        </a:p>
        <a:p>
          <a:r>
            <a:rPr lang="en-US" sz="1200" b="0" i="0" u="none" dirty="0" err="1"/>
            <a:t>Environnement</a:t>
          </a:r>
          <a:r>
            <a:rPr lang="en-US" sz="1200" b="0" i="0" u="none" dirty="0"/>
            <a:t> </a:t>
          </a:r>
          <a:r>
            <a:rPr lang="en-US" sz="1200" b="0" i="0" u="none" dirty="0" err="1"/>
            <a:t>technologique</a:t>
          </a:r>
          <a:endParaRPr lang="en-US" sz="1200" dirty="0"/>
        </a:p>
        <a:p>
          <a:r>
            <a:rPr lang="en-US" sz="1200" b="0" i="0" u="none" dirty="0" err="1"/>
            <a:t>Environnement</a:t>
          </a:r>
          <a:r>
            <a:rPr lang="en-US" sz="1200" b="0" i="0" u="none" dirty="0"/>
            <a:t> </a:t>
          </a:r>
          <a:r>
            <a:rPr lang="en-US" sz="1200" b="0" i="0" u="none" dirty="0" err="1"/>
            <a:t>légal</a:t>
          </a:r>
          <a:endParaRPr lang="en-US" sz="1200" dirty="0"/>
        </a:p>
        <a:p>
          <a:r>
            <a:rPr lang="fr-FR" sz="1200" b="0" i="0" u="none" dirty="0"/>
            <a:t>Demande au niveau de la zone de chalandise</a:t>
          </a:r>
          <a:endParaRPr lang="fr-FR" sz="1200" dirty="0"/>
        </a:p>
        <a:p>
          <a:r>
            <a:rPr lang="en-US" sz="1200" b="0" i="0" u="none" dirty="0"/>
            <a:t>Concurrence, </a:t>
          </a:r>
          <a:r>
            <a:rPr lang="en-US" sz="1200" b="0" i="0" u="none" dirty="0" err="1"/>
            <a:t>Fournisseurs</a:t>
          </a:r>
          <a:endParaRPr lang="en-US" sz="1200" dirty="0"/>
        </a:p>
        <a:p>
          <a:r>
            <a:rPr lang="en-US" sz="1200" b="0" i="0" u="none" dirty="0" err="1"/>
            <a:t>Environnement</a:t>
          </a:r>
          <a:r>
            <a:rPr lang="en-US" sz="1200" b="0" i="0" u="none" dirty="0"/>
            <a:t> local, </a:t>
          </a:r>
          <a:r>
            <a:rPr lang="en-US" sz="1200" b="0" i="0" u="none" dirty="0" err="1"/>
            <a:t>économique</a:t>
          </a:r>
          <a:endParaRPr lang="en-US" sz="1200" dirty="0"/>
        </a:p>
      </dgm:t>
    </dgm:pt>
    <dgm:pt modelId="{DDC12C89-71C8-4FA5-A856-2B7246837773}" type="parTrans" cxnId="{69210D7B-A178-45D9-922D-88266EF9C066}">
      <dgm:prSet/>
      <dgm:spPr/>
      <dgm:t>
        <a:bodyPr/>
        <a:lstStyle/>
        <a:p>
          <a:endParaRPr lang="en-US"/>
        </a:p>
      </dgm:t>
    </dgm:pt>
    <dgm:pt modelId="{99CEB4AC-2113-46B8-9D38-B0474FB61594}" type="sibTrans" cxnId="{69210D7B-A178-45D9-922D-88266EF9C066}">
      <dgm:prSet/>
      <dgm:spPr/>
      <dgm:t>
        <a:bodyPr/>
        <a:lstStyle/>
        <a:p>
          <a:endParaRPr lang="en-US"/>
        </a:p>
      </dgm:t>
    </dgm:pt>
    <dgm:pt modelId="{A4089908-0D77-422C-90AF-7CFFAEFD17FD}">
      <dgm:prSet phldrT="[Texte]" custT="1"/>
      <dgm:spPr/>
      <dgm:t>
        <a:bodyPr/>
        <a:lstStyle/>
        <a:p>
          <a:r>
            <a:rPr lang="fr-FR" sz="2000" b="1" i="0" u="none" dirty="0"/>
            <a:t>MENACES</a:t>
          </a:r>
        </a:p>
        <a:p>
          <a:r>
            <a:rPr lang="fr-FR" sz="1200" b="0" i="0" u="none" dirty="0"/>
            <a:t>Tendances générales au niveau de l'offre</a:t>
          </a:r>
          <a:endParaRPr lang="fr-FR" sz="1200" dirty="0"/>
        </a:p>
        <a:p>
          <a:r>
            <a:rPr lang="fr-FR" sz="1200" b="0" i="0" u="none" dirty="0"/>
            <a:t>Tendances au niveau de la demande</a:t>
          </a:r>
          <a:endParaRPr lang="fr-FR" sz="1200" dirty="0"/>
        </a:p>
        <a:p>
          <a:r>
            <a:rPr lang="en-US" sz="1200" b="0" i="0" u="none" dirty="0" err="1"/>
            <a:t>Environnement</a:t>
          </a:r>
          <a:r>
            <a:rPr lang="en-US" sz="1200" b="0" i="0" u="none" dirty="0"/>
            <a:t> </a:t>
          </a:r>
          <a:r>
            <a:rPr lang="en-US" sz="1200" b="0" i="0" u="none" dirty="0" err="1"/>
            <a:t>technologique</a:t>
          </a:r>
          <a:endParaRPr lang="en-US" sz="1200" dirty="0"/>
        </a:p>
        <a:p>
          <a:r>
            <a:rPr lang="en-US" sz="1200" b="0" i="0" u="none" dirty="0" err="1"/>
            <a:t>Environnement</a:t>
          </a:r>
          <a:r>
            <a:rPr lang="en-US" sz="1200" b="0" i="0" u="none" dirty="0"/>
            <a:t> </a:t>
          </a:r>
          <a:r>
            <a:rPr lang="en-US" sz="1200" b="0" i="0" u="none" dirty="0" err="1"/>
            <a:t>légal</a:t>
          </a:r>
          <a:endParaRPr lang="en-US" sz="1200" dirty="0"/>
        </a:p>
        <a:p>
          <a:r>
            <a:rPr lang="fr-FR" sz="1200" b="0" i="0" u="none" dirty="0"/>
            <a:t>Demande au niveau de la zone de chalandise</a:t>
          </a:r>
          <a:endParaRPr lang="fr-FR" sz="1200" dirty="0"/>
        </a:p>
        <a:p>
          <a:r>
            <a:rPr lang="en-US" sz="1200" b="0" i="0" u="none" dirty="0"/>
            <a:t>Concurrence, </a:t>
          </a:r>
          <a:r>
            <a:rPr lang="en-US" sz="1200" b="0" i="0" u="none" dirty="0" err="1"/>
            <a:t>Fournisseurs</a:t>
          </a:r>
          <a:endParaRPr lang="en-US" sz="1200" dirty="0"/>
        </a:p>
        <a:p>
          <a:r>
            <a:rPr lang="en-US" sz="1200" b="0" i="0" u="none" dirty="0" err="1"/>
            <a:t>Environnement</a:t>
          </a:r>
          <a:r>
            <a:rPr lang="en-US" sz="1200" b="0" i="0" u="none" dirty="0"/>
            <a:t> local, </a:t>
          </a:r>
          <a:r>
            <a:rPr lang="en-US" sz="1200" b="0" i="0" u="none" dirty="0" err="1"/>
            <a:t>économique</a:t>
          </a:r>
          <a:endParaRPr lang="en-US" sz="1200" dirty="0"/>
        </a:p>
      </dgm:t>
    </dgm:pt>
    <dgm:pt modelId="{F67CB947-B02D-4A64-A419-40476C249976}" type="parTrans" cxnId="{0AEA6D36-84E7-4BD8-BFBC-01E805893EB9}">
      <dgm:prSet/>
      <dgm:spPr/>
      <dgm:t>
        <a:bodyPr/>
        <a:lstStyle/>
        <a:p>
          <a:endParaRPr lang="en-US"/>
        </a:p>
      </dgm:t>
    </dgm:pt>
    <dgm:pt modelId="{F1E12CE5-C5EC-4B32-B3C8-D28FED18037B}" type="sibTrans" cxnId="{0AEA6D36-84E7-4BD8-BFBC-01E805893EB9}">
      <dgm:prSet/>
      <dgm:spPr/>
      <dgm:t>
        <a:bodyPr/>
        <a:lstStyle/>
        <a:p>
          <a:endParaRPr lang="en-US"/>
        </a:p>
      </dgm:t>
    </dgm:pt>
    <dgm:pt modelId="{22E04ADC-89AB-414D-BA2E-1D2B218673BB}" type="pres">
      <dgm:prSet presAssocID="{5B78995B-7997-4FA2-878E-728242F940B7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CB7BFC9-87A6-434E-9559-6E0AEED2A709}" type="pres">
      <dgm:prSet presAssocID="{5B78995B-7997-4FA2-878E-728242F940B7}" presName="matrix" presStyleCnt="0"/>
      <dgm:spPr/>
    </dgm:pt>
    <dgm:pt modelId="{A19B1646-FAE2-4EB7-816E-8432D6A7C8E4}" type="pres">
      <dgm:prSet presAssocID="{5B78995B-7997-4FA2-878E-728242F940B7}" presName="tile1" presStyleLbl="node1" presStyleIdx="0" presStyleCnt="4"/>
      <dgm:spPr/>
    </dgm:pt>
    <dgm:pt modelId="{0FACA1AD-B717-422F-A4F0-12CF05A87364}" type="pres">
      <dgm:prSet presAssocID="{5B78995B-7997-4FA2-878E-728242F940B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165F544-8846-4445-9104-5EF9F72658AC}" type="pres">
      <dgm:prSet presAssocID="{5B78995B-7997-4FA2-878E-728242F940B7}" presName="tile2" presStyleLbl="node1" presStyleIdx="1" presStyleCnt="4"/>
      <dgm:spPr/>
    </dgm:pt>
    <dgm:pt modelId="{275DC6BA-C73E-4C4F-8F38-DF1CB0BCE93B}" type="pres">
      <dgm:prSet presAssocID="{5B78995B-7997-4FA2-878E-728242F940B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4FDBEE69-B0E4-4551-832A-4C0A69121E24}" type="pres">
      <dgm:prSet presAssocID="{5B78995B-7997-4FA2-878E-728242F940B7}" presName="tile3" presStyleLbl="node1" presStyleIdx="2" presStyleCnt="4"/>
      <dgm:spPr/>
    </dgm:pt>
    <dgm:pt modelId="{D82A3457-156C-4DAE-873B-7D414E5DB7D9}" type="pres">
      <dgm:prSet presAssocID="{5B78995B-7997-4FA2-878E-728242F940B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227B6670-1DD0-4C87-BF26-71146FDA8885}" type="pres">
      <dgm:prSet presAssocID="{5B78995B-7997-4FA2-878E-728242F940B7}" presName="tile4" presStyleLbl="node1" presStyleIdx="3" presStyleCnt="4"/>
      <dgm:spPr/>
    </dgm:pt>
    <dgm:pt modelId="{7CCADED1-990F-4E8D-BB8F-496F72AC6509}" type="pres">
      <dgm:prSet presAssocID="{5B78995B-7997-4FA2-878E-728242F940B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6F3FD2DE-281F-4A98-8EB5-0F45615E14B7}" type="pres">
      <dgm:prSet presAssocID="{5B78995B-7997-4FA2-878E-728242F940B7}" presName="centerTile" presStyleLbl="fgShp" presStyleIdx="0" presStyleCnt="1" custScaleY="55079">
        <dgm:presLayoutVars>
          <dgm:chMax val="0"/>
          <dgm:chPref val="0"/>
        </dgm:presLayoutVars>
      </dgm:prSet>
      <dgm:spPr/>
    </dgm:pt>
  </dgm:ptLst>
  <dgm:cxnLst>
    <dgm:cxn modelId="{99392F00-1B90-4266-874D-D4187CB467AB}" srcId="{1D97790F-9A9E-4121-B95A-A129FA62C8B3}" destId="{44ED2C91-A744-41FE-B399-75BB077A088B}" srcOrd="0" destOrd="0" parTransId="{BB6E6FA4-C17E-4673-A019-DE7C5997B73F}" sibTransId="{66766D3E-5977-48DC-83BE-72E645D871C0}"/>
    <dgm:cxn modelId="{A6197C01-042F-4DFB-91A7-2874A7BA83E6}" srcId="{5B78995B-7997-4FA2-878E-728242F940B7}" destId="{1D97790F-9A9E-4121-B95A-A129FA62C8B3}" srcOrd="0" destOrd="0" parTransId="{2C5C4272-4DA3-4821-8BA5-CAA42E80AC0D}" sibTransId="{B70DF7DB-FCCD-46A6-A653-05717F040EB7}"/>
    <dgm:cxn modelId="{993B7C22-C4A7-46B3-A8F6-886807C493F5}" srcId="{1D97790F-9A9E-4121-B95A-A129FA62C8B3}" destId="{77867A41-6F20-4222-92A7-1E5298C7CC7A}" srcOrd="1" destOrd="0" parTransId="{91A9330B-2DC1-4BB1-8881-CCA393ED4249}" sibTransId="{3B4C742A-B97F-4204-BC6A-EBF8D1F483DA}"/>
    <dgm:cxn modelId="{D467CE2C-7264-4746-A76B-AA715C7BB65C}" type="presOf" srcId="{77867A41-6F20-4222-92A7-1E5298C7CC7A}" destId="{9165F544-8846-4445-9104-5EF9F72658AC}" srcOrd="0" destOrd="0" presId="urn:microsoft.com/office/officeart/2005/8/layout/matrix1"/>
    <dgm:cxn modelId="{0AEA6D36-84E7-4BD8-BFBC-01E805893EB9}" srcId="{1D97790F-9A9E-4121-B95A-A129FA62C8B3}" destId="{A4089908-0D77-422C-90AF-7CFFAEFD17FD}" srcOrd="3" destOrd="0" parTransId="{F67CB947-B02D-4A64-A419-40476C249976}" sibTransId="{F1E12CE5-C5EC-4B32-B3C8-D28FED18037B}"/>
    <dgm:cxn modelId="{CD97C03A-5830-497E-9AB4-7CF48DC0974B}" type="presOf" srcId="{44ED2C91-A744-41FE-B399-75BB077A088B}" destId="{A19B1646-FAE2-4EB7-816E-8432D6A7C8E4}" srcOrd="0" destOrd="0" presId="urn:microsoft.com/office/officeart/2005/8/layout/matrix1"/>
    <dgm:cxn modelId="{E8844162-73D5-48AE-B2C7-10892E0E8E30}" type="presOf" srcId="{1D97790F-9A9E-4121-B95A-A129FA62C8B3}" destId="{6F3FD2DE-281F-4A98-8EB5-0F45615E14B7}" srcOrd="0" destOrd="0" presId="urn:microsoft.com/office/officeart/2005/8/layout/matrix1"/>
    <dgm:cxn modelId="{BF4D8E4D-2E4C-40F5-A359-EC21A8D94FF9}" type="presOf" srcId="{A4089908-0D77-422C-90AF-7CFFAEFD17FD}" destId="{227B6670-1DD0-4C87-BF26-71146FDA8885}" srcOrd="0" destOrd="0" presId="urn:microsoft.com/office/officeart/2005/8/layout/matrix1"/>
    <dgm:cxn modelId="{69210D7B-A178-45D9-922D-88266EF9C066}" srcId="{1D97790F-9A9E-4121-B95A-A129FA62C8B3}" destId="{A57A77D6-406A-41C5-994E-A4EE953850A9}" srcOrd="2" destOrd="0" parTransId="{DDC12C89-71C8-4FA5-A856-2B7246837773}" sibTransId="{99CEB4AC-2113-46B8-9D38-B0474FB61594}"/>
    <dgm:cxn modelId="{D1BD3E88-2879-46B8-A4F7-2588B3DBA96F}" type="presOf" srcId="{77867A41-6F20-4222-92A7-1E5298C7CC7A}" destId="{275DC6BA-C73E-4C4F-8F38-DF1CB0BCE93B}" srcOrd="1" destOrd="0" presId="urn:microsoft.com/office/officeart/2005/8/layout/matrix1"/>
    <dgm:cxn modelId="{CC4076B3-95E7-414B-9F1D-DC802ECEDEA7}" type="presOf" srcId="{5B78995B-7997-4FA2-878E-728242F940B7}" destId="{22E04ADC-89AB-414D-BA2E-1D2B218673BB}" srcOrd="0" destOrd="0" presId="urn:microsoft.com/office/officeart/2005/8/layout/matrix1"/>
    <dgm:cxn modelId="{1E2265C6-3254-4607-9BBE-BC7CDEEE036F}" type="presOf" srcId="{A57A77D6-406A-41C5-994E-A4EE953850A9}" destId="{4FDBEE69-B0E4-4551-832A-4C0A69121E24}" srcOrd="0" destOrd="0" presId="urn:microsoft.com/office/officeart/2005/8/layout/matrix1"/>
    <dgm:cxn modelId="{20656FC7-3CE4-4493-8182-7396BE4F9D86}" type="presOf" srcId="{A4089908-0D77-422C-90AF-7CFFAEFD17FD}" destId="{7CCADED1-990F-4E8D-BB8F-496F72AC6509}" srcOrd="1" destOrd="0" presId="urn:microsoft.com/office/officeart/2005/8/layout/matrix1"/>
    <dgm:cxn modelId="{A7034DDC-A758-40D4-829B-ACCC2A9FE018}" type="presOf" srcId="{A57A77D6-406A-41C5-994E-A4EE953850A9}" destId="{D82A3457-156C-4DAE-873B-7D414E5DB7D9}" srcOrd="1" destOrd="0" presId="urn:microsoft.com/office/officeart/2005/8/layout/matrix1"/>
    <dgm:cxn modelId="{6C3836E3-554F-47A3-8DAD-54A7F96A20B9}" type="presOf" srcId="{44ED2C91-A744-41FE-B399-75BB077A088B}" destId="{0FACA1AD-B717-422F-A4F0-12CF05A87364}" srcOrd="1" destOrd="0" presId="urn:microsoft.com/office/officeart/2005/8/layout/matrix1"/>
    <dgm:cxn modelId="{E5C1EDE8-A3E9-4533-8083-C541330FA12A}" type="presParOf" srcId="{22E04ADC-89AB-414D-BA2E-1D2B218673BB}" destId="{6CB7BFC9-87A6-434E-9559-6E0AEED2A709}" srcOrd="0" destOrd="0" presId="urn:microsoft.com/office/officeart/2005/8/layout/matrix1"/>
    <dgm:cxn modelId="{736BB80A-0133-4211-BB1E-C9007AF95746}" type="presParOf" srcId="{6CB7BFC9-87A6-434E-9559-6E0AEED2A709}" destId="{A19B1646-FAE2-4EB7-816E-8432D6A7C8E4}" srcOrd="0" destOrd="0" presId="urn:microsoft.com/office/officeart/2005/8/layout/matrix1"/>
    <dgm:cxn modelId="{0ECB3C85-5ED0-49DE-A827-99BCB3CC48FF}" type="presParOf" srcId="{6CB7BFC9-87A6-434E-9559-6E0AEED2A709}" destId="{0FACA1AD-B717-422F-A4F0-12CF05A87364}" srcOrd="1" destOrd="0" presId="urn:microsoft.com/office/officeart/2005/8/layout/matrix1"/>
    <dgm:cxn modelId="{E97B6F78-5726-40D2-9520-0D7E15DA58D5}" type="presParOf" srcId="{6CB7BFC9-87A6-434E-9559-6E0AEED2A709}" destId="{9165F544-8846-4445-9104-5EF9F72658AC}" srcOrd="2" destOrd="0" presId="urn:microsoft.com/office/officeart/2005/8/layout/matrix1"/>
    <dgm:cxn modelId="{1604C8C9-DDE8-4E41-A8B2-BDE9716FFC38}" type="presParOf" srcId="{6CB7BFC9-87A6-434E-9559-6E0AEED2A709}" destId="{275DC6BA-C73E-4C4F-8F38-DF1CB0BCE93B}" srcOrd="3" destOrd="0" presId="urn:microsoft.com/office/officeart/2005/8/layout/matrix1"/>
    <dgm:cxn modelId="{D0CB3354-4174-4F4D-B492-919BCB0D472A}" type="presParOf" srcId="{6CB7BFC9-87A6-434E-9559-6E0AEED2A709}" destId="{4FDBEE69-B0E4-4551-832A-4C0A69121E24}" srcOrd="4" destOrd="0" presId="urn:microsoft.com/office/officeart/2005/8/layout/matrix1"/>
    <dgm:cxn modelId="{3DCE1A12-4BC4-4C3E-9E1E-5362D4E31A06}" type="presParOf" srcId="{6CB7BFC9-87A6-434E-9559-6E0AEED2A709}" destId="{D82A3457-156C-4DAE-873B-7D414E5DB7D9}" srcOrd="5" destOrd="0" presId="urn:microsoft.com/office/officeart/2005/8/layout/matrix1"/>
    <dgm:cxn modelId="{8EB7F804-A00B-49F3-91DD-F2F673CB42F1}" type="presParOf" srcId="{6CB7BFC9-87A6-434E-9559-6E0AEED2A709}" destId="{227B6670-1DD0-4C87-BF26-71146FDA8885}" srcOrd="6" destOrd="0" presId="urn:microsoft.com/office/officeart/2005/8/layout/matrix1"/>
    <dgm:cxn modelId="{2B4A31FA-6EE3-4CF8-836A-84202845B0B4}" type="presParOf" srcId="{6CB7BFC9-87A6-434E-9559-6E0AEED2A709}" destId="{7CCADED1-990F-4E8D-BB8F-496F72AC6509}" srcOrd="7" destOrd="0" presId="urn:microsoft.com/office/officeart/2005/8/layout/matrix1"/>
    <dgm:cxn modelId="{59EEF5CC-DCA8-4C7A-9B3F-592A3A42D535}" type="presParOf" srcId="{22E04ADC-89AB-414D-BA2E-1D2B218673BB}" destId="{6F3FD2DE-281F-4A98-8EB5-0F45615E14B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9B1646-FAE2-4EB7-816E-8432D6A7C8E4}">
      <dsp:nvSpPr>
        <dsp:cNvPr id="0" name=""/>
        <dsp:cNvSpPr/>
      </dsp:nvSpPr>
      <dsp:spPr>
        <a:xfrm rot="16200000">
          <a:off x="1463386" y="-1463386"/>
          <a:ext cx="2630384" cy="5557157"/>
        </a:xfrm>
        <a:prstGeom prst="round1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/>
            <a:t>FORCES</a:t>
          </a:r>
          <a:endParaRPr lang="en-US" sz="2000" b="1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Produit</a:t>
          </a:r>
          <a:r>
            <a:rPr lang="en-US" sz="1200" kern="1200" dirty="0"/>
            <a:t>, </a:t>
          </a:r>
          <a:r>
            <a:rPr lang="en-US" sz="1200" kern="1200" dirty="0" err="1"/>
            <a:t>qualité</a:t>
          </a:r>
          <a:r>
            <a:rPr lang="en-US" sz="1200" kern="1200" dirty="0"/>
            <a:t>, prix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Image, </a:t>
          </a:r>
          <a:r>
            <a:rPr lang="en-US" sz="1200" kern="1200" dirty="0" err="1"/>
            <a:t>notoriété</a:t>
          </a:r>
          <a:r>
            <a:rPr lang="en-US" sz="1200" kern="1200" dirty="0"/>
            <a:t>, emplacement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Distribution, force </a:t>
          </a:r>
          <a:r>
            <a:rPr lang="en-US" sz="1200" kern="1200" dirty="0" err="1"/>
            <a:t>commerciale</a:t>
          </a:r>
          <a:endParaRPr lang="en-U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Communication, marketing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Gestion</a:t>
          </a:r>
          <a:r>
            <a:rPr lang="en-US" sz="1200" kern="1200" dirty="0"/>
            <a:t>, </a:t>
          </a:r>
          <a:r>
            <a:rPr lang="en-US" sz="1200" kern="1200" dirty="0" err="1"/>
            <a:t>organisation</a:t>
          </a:r>
          <a:r>
            <a:rPr lang="en-US" sz="1200" kern="1200" dirty="0"/>
            <a:t>, </a:t>
          </a:r>
          <a:r>
            <a:rPr lang="en-US" sz="1200" kern="1200" dirty="0" err="1"/>
            <a:t>partenariats</a:t>
          </a:r>
          <a:endParaRPr lang="en-U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Maîtrise</a:t>
          </a:r>
          <a:r>
            <a:rPr lang="en-US" sz="1200" kern="1200" dirty="0"/>
            <a:t> technique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Moyens</a:t>
          </a:r>
          <a:r>
            <a:rPr lang="en-US" sz="1200" kern="1200" dirty="0"/>
            <a:t> </a:t>
          </a:r>
          <a:r>
            <a:rPr lang="en-US" sz="1200" kern="1200" dirty="0" err="1"/>
            <a:t>humains</a:t>
          </a:r>
          <a:r>
            <a:rPr lang="en-US" sz="1200" kern="1200" dirty="0"/>
            <a:t>, </a:t>
          </a:r>
          <a:r>
            <a:rPr lang="en-US" sz="1200" kern="1200" dirty="0" err="1"/>
            <a:t>compétences</a:t>
          </a:r>
          <a:endParaRPr lang="en-U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Equipement</a:t>
          </a:r>
          <a:r>
            <a:rPr lang="en-US" sz="1200" kern="1200" dirty="0"/>
            <a:t>, </a:t>
          </a:r>
          <a:r>
            <a:rPr lang="en-US" sz="1200" kern="1200" dirty="0" err="1"/>
            <a:t>outillage</a:t>
          </a:r>
          <a:endParaRPr lang="en-US" sz="1200" kern="1200" dirty="0"/>
        </a:p>
      </dsp:txBody>
      <dsp:txXfrm rot="5400000">
        <a:off x="0" y="0"/>
        <a:ext cx="5557157" cy="1972788"/>
      </dsp:txXfrm>
    </dsp:sp>
    <dsp:sp modelId="{9165F544-8846-4445-9104-5EF9F72658AC}">
      <dsp:nvSpPr>
        <dsp:cNvPr id="0" name=""/>
        <dsp:cNvSpPr/>
      </dsp:nvSpPr>
      <dsp:spPr>
        <a:xfrm>
          <a:off x="5557157" y="0"/>
          <a:ext cx="5557157" cy="2630384"/>
        </a:xfrm>
        <a:prstGeom prst="round1Rect">
          <a:avLst/>
        </a:prstGeom>
        <a:solidFill>
          <a:schemeClr val="accent2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b="1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/>
            <a:t>FAIBLESSES</a:t>
          </a:r>
          <a:endParaRPr lang="en-US" sz="2000" b="1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Produit</a:t>
          </a:r>
          <a:r>
            <a:rPr lang="en-US" sz="1200" kern="1200" dirty="0"/>
            <a:t>, </a:t>
          </a:r>
          <a:r>
            <a:rPr lang="en-US" sz="1200" kern="1200" dirty="0" err="1"/>
            <a:t>qualité</a:t>
          </a:r>
          <a:r>
            <a:rPr lang="en-US" sz="1200" kern="1200" dirty="0"/>
            <a:t>, prix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Image, </a:t>
          </a:r>
          <a:r>
            <a:rPr lang="en-US" sz="1200" kern="1200" dirty="0" err="1"/>
            <a:t>notoriété</a:t>
          </a:r>
          <a:r>
            <a:rPr lang="en-US" sz="1200" kern="1200" dirty="0"/>
            <a:t>, emplacement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Distribution, force </a:t>
          </a:r>
          <a:r>
            <a:rPr lang="en-US" sz="1200" kern="1200" dirty="0" err="1"/>
            <a:t>commerciale</a:t>
          </a:r>
          <a:endParaRPr lang="en-U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Communication, marketing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Gestion</a:t>
          </a:r>
          <a:r>
            <a:rPr lang="en-US" sz="1200" kern="1200" dirty="0"/>
            <a:t>, </a:t>
          </a:r>
          <a:r>
            <a:rPr lang="en-US" sz="1200" kern="1200" dirty="0" err="1"/>
            <a:t>organisation</a:t>
          </a:r>
          <a:r>
            <a:rPr lang="en-US" sz="1200" kern="1200" dirty="0"/>
            <a:t>, </a:t>
          </a:r>
          <a:r>
            <a:rPr lang="en-US" sz="1200" kern="1200" dirty="0" err="1"/>
            <a:t>partenariats</a:t>
          </a:r>
          <a:endParaRPr lang="en-U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Maîtrise</a:t>
          </a:r>
          <a:r>
            <a:rPr lang="en-US" sz="1200" kern="1200" dirty="0"/>
            <a:t> technique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Moyens</a:t>
          </a:r>
          <a:r>
            <a:rPr lang="en-US" sz="1200" kern="1200" dirty="0"/>
            <a:t> </a:t>
          </a:r>
          <a:r>
            <a:rPr lang="en-US" sz="1200" kern="1200" dirty="0" err="1"/>
            <a:t>humains</a:t>
          </a:r>
          <a:r>
            <a:rPr lang="en-US" sz="1200" kern="1200" dirty="0"/>
            <a:t>, </a:t>
          </a:r>
          <a:r>
            <a:rPr lang="en-US" sz="1200" kern="1200" dirty="0" err="1"/>
            <a:t>compétences</a:t>
          </a:r>
          <a:endParaRPr lang="en-U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Equipement</a:t>
          </a:r>
          <a:r>
            <a:rPr lang="en-US" sz="1200" kern="1200" dirty="0"/>
            <a:t>, </a:t>
          </a:r>
          <a:r>
            <a:rPr lang="en-US" sz="1200" kern="1200" dirty="0" err="1"/>
            <a:t>outillage</a:t>
          </a:r>
          <a:endParaRPr lang="en-US" sz="1200" kern="1200" dirty="0"/>
        </a:p>
      </dsp:txBody>
      <dsp:txXfrm>
        <a:off x="5557157" y="0"/>
        <a:ext cx="5557157" cy="1972788"/>
      </dsp:txXfrm>
    </dsp:sp>
    <dsp:sp modelId="{4FDBEE69-B0E4-4551-832A-4C0A69121E24}">
      <dsp:nvSpPr>
        <dsp:cNvPr id="0" name=""/>
        <dsp:cNvSpPr/>
      </dsp:nvSpPr>
      <dsp:spPr>
        <a:xfrm rot="10800000">
          <a:off x="0" y="2630384"/>
          <a:ext cx="5557157" cy="2630384"/>
        </a:xfrm>
        <a:prstGeom prst="round1Rect">
          <a:avLst/>
        </a:prstGeom>
        <a:solidFill>
          <a:schemeClr val="accent2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i="0" u="none" kern="1200" dirty="0"/>
            <a:t>OPPORTUNITES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0" i="0" u="none" kern="1200" dirty="0"/>
            <a:t>Tendances générales au niveau de l'offre</a:t>
          </a:r>
          <a:endParaRPr lang="fr-FR" sz="12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0" i="0" u="none" kern="1200" dirty="0"/>
            <a:t>Tendances au niveau de la demande</a:t>
          </a:r>
          <a:endParaRPr lang="fr-FR" sz="12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u="none" kern="1200" dirty="0" err="1"/>
            <a:t>Environnement</a:t>
          </a:r>
          <a:r>
            <a:rPr lang="en-US" sz="1200" b="0" i="0" u="none" kern="1200" dirty="0"/>
            <a:t> </a:t>
          </a:r>
          <a:r>
            <a:rPr lang="en-US" sz="1200" b="0" i="0" u="none" kern="1200" dirty="0" err="1"/>
            <a:t>technologique</a:t>
          </a:r>
          <a:endParaRPr lang="en-US" sz="12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u="none" kern="1200" dirty="0" err="1"/>
            <a:t>Environnement</a:t>
          </a:r>
          <a:r>
            <a:rPr lang="en-US" sz="1200" b="0" i="0" u="none" kern="1200" dirty="0"/>
            <a:t> </a:t>
          </a:r>
          <a:r>
            <a:rPr lang="en-US" sz="1200" b="0" i="0" u="none" kern="1200" dirty="0" err="1"/>
            <a:t>légal</a:t>
          </a:r>
          <a:endParaRPr lang="en-US" sz="12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0" i="0" u="none" kern="1200" dirty="0"/>
            <a:t>Demande au niveau de la zone de chalandise</a:t>
          </a:r>
          <a:endParaRPr lang="fr-FR" sz="12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u="none" kern="1200" dirty="0"/>
            <a:t>Concurrence, </a:t>
          </a:r>
          <a:r>
            <a:rPr lang="en-US" sz="1200" b="0" i="0" u="none" kern="1200" dirty="0" err="1"/>
            <a:t>Fournisseurs</a:t>
          </a:r>
          <a:endParaRPr lang="en-US" sz="12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u="none" kern="1200" dirty="0" err="1"/>
            <a:t>Environnement</a:t>
          </a:r>
          <a:r>
            <a:rPr lang="en-US" sz="1200" b="0" i="0" u="none" kern="1200" dirty="0"/>
            <a:t> local, </a:t>
          </a:r>
          <a:r>
            <a:rPr lang="en-US" sz="1200" b="0" i="0" u="none" kern="1200" dirty="0" err="1"/>
            <a:t>économique</a:t>
          </a:r>
          <a:endParaRPr lang="en-US" sz="1200" kern="1200" dirty="0"/>
        </a:p>
      </dsp:txBody>
      <dsp:txXfrm rot="10800000">
        <a:off x="0" y="3287980"/>
        <a:ext cx="5557157" cy="1972788"/>
      </dsp:txXfrm>
    </dsp:sp>
    <dsp:sp modelId="{227B6670-1DD0-4C87-BF26-71146FDA8885}">
      <dsp:nvSpPr>
        <dsp:cNvPr id="0" name=""/>
        <dsp:cNvSpPr/>
      </dsp:nvSpPr>
      <dsp:spPr>
        <a:xfrm rot="5400000">
          <a:off x="7020543" y="1166998"/>
          <a:ext cx="2630384" cy="5557157"/>
        </a:xfrm>
        <a:prstGeom prst="round1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i="0" u="none" kern="1200" dirty="0"/>
            <a:t>MENACES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0" i="0" u="none" kern="1200" dirty="0"/>
            <a:t>Tendances générales au niveau de l'offre</a:t>
          </a:r>
          <a:endParaRPr lang="fr-FR" sz="12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0" i="0" u="none" kern="1200" dirty="0"/>
            <a:t>Tendances au niveau de la demande</a:t>
          </a:r>
          <a:endParaRPr lang="fr-FR" sz="12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u="none" kern="1200" dirty="0" err="1"/>
            <a:t>Environnement</a:t>
          </a:r>
          <a:r>
            <a:rPr lang="en-US" sz="1200" b="0" i="0" u="none" kern="1200" dirty="0"/>
            <a:t> </a:t>
          </a:r>
          <a:r>
            <a:rPr lang="en-US" sz="1200" b="0" i="0" u="none" kern="1200" dirty="0" err="1"/>
            <a:t>technologique</a:t>
          </a:r>
          <a:endParaRPr lang="en-US" sz="12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u="none" kern="1200" dirty="0" err="1"/>
            <a:t>Environnement</a:t>
          </a:r>
          <a:r>
            <a:rPr lang="en-US" sz="1200" b="0" i="0" u="none" kern="1200" dirty="0"/>
            <a:t> </a:t>
          </a:r>
          <a:r>
            <a:rPr lang="en-US" sz="1200" b="0" i="0" u="none" kern="1200" dirty="0" err="1"/>
            <a:t>légal</a:t>
          </a:r>
          <a:endParaRPr lang="en-US" sz="12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0" i="0" u="none" kern="1200" dirty="0"/>
            <a:t>Demande au niveau de la zone de chalandise</a:t>
          </a:r>
          <a:endParaRPr lang="fr-FR" sz="12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u="none" kern="1200" dirty="0"/>
            <a:t>Concurrence, </a:t>
          </a:r>
          <a:r>
            <a:rPr lang="en-US" sz="1200" b="0" i="0" u="none" kern="1200" dirty="0" err="1"/>
            <a:t>Fournisseurs</a:t>
          </a:r>
          <a:endParaRPr lang="en-US" sz="12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u="none" kern="1200" dirty="0" err="1"/>
            <a:t>Environnement</a:t>
          </a:r>
          <a:r>
            <a:rPr lang="en-US" sz="1200" b="0" i="0" u="none" kern="1200" dirty="0"/>
            <a:t> local, </a:t>
          </a:r>
          <a:r>
            <a:rPr lang="en-US" sz="1200" b="0" i="0" u="none" kern="1200" dirty="0" err="1"/>
            <a:t>économique</a:t>
          </a:r>
          <a:endParaRPr lang="en-US" sz="1200" kern="1200" dirty="0"/>
        </a:p>
      </dsp:txBody>
      <dsp:txXfrm rot="-5400000">
        <a:off x="5557157" y="3287980"/>
        <a:ext cx="5557157" cy="1972788"/>
      </dsp:txXfrm>
    </dsp:sp>
    <dsp:sp modelId="{6F3FD2DE-281F-4A98-8EB5-0F45615E14B7}">
      <dsp:nvSpPr>
        <dsp:cNvPr id="0" name=""/>
        <dsp:cNvSpPr/>
      </dsp:nvSpPr>
      <dsp:spPr>
        <a:xfrm>
          <a:off x="3890009" y="2268187"/>
          <a:ext cx="3334294" cy="724394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/>
            <a:t>SWOT</a:t>
          </a:r>
          <a:endParaRPr lang="en-US" sz="3000" b="1" kern="1200" dirty="0"/>
        </a:p>
      </dsp:txBody>
      <dsp:txXfrm>
        <a:off x="3925371" y="2303549"/>
        <a:ext cx="3263570" cy="6536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92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3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8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37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1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0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18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73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312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C4F42-D08D-4795-A1B8-F3CF529DD8F6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8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C4F42-D08D-4795-A1B8-F3CF529DD8F6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01423-EA4A-4F59-99F0-24723786E09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8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11629" y="216580"/>
            <a:ext cx="6498771" cy="1117597"/>
          </a:xfrm>
        </p:spPr>
        <p:txBody>
          <a:bodyPr>
            <a:normAutofit/>
          </a:bodyPr>
          <a:lstStyle/>
          <a:p>
            <a:pPr algn="l"/>
            <a:r>
              <a:rPr lang="fr-FR" sz="2000" b="1" dirty="0"/>
              <a:t>SWOT</a:t>
            </a:r>
          </a:p>
          <a:p>
            <a:pPr algn="l"/>
            <a:r>
              <a:rPr lang="fr-FR" sz="1600" b="1" i="1" dirty="0"/>
              <a:t>Forces, faiblesses, opportunités, menaces</a:t>
            </a:r>
          </a:p>
          <a:p>
            <a:pPr algn="l"/>
            <a:r>
              <a:rPr lang="en-US" sz="1600" i="1" dirty="0"/>
              <a:t>Strengths, weaknesses, opportunities, threats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933431146"/>
              </p:ext>
            </p:extLst>
          </p:nvPr>
        </p:nvGraphicFramePr>
        <p:xfrm>
          <a:off x="511629" y="1425039"/>
          <a:ext cx="11114314" cy="5260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4868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144</Words>
  <Application>Microsoft Office PowerPoint</Application>
  <PresentationFormat>Grand écran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Jean-Marie Bugarel</dc:creator>
  <cp:lastModifiedBy>Jean-Marie Bugarel</cp:lastModifiedBy>
  <cp:revision>11</cp:revision>
  <dcterms:created xsi:type="dcterms:W3CDTF">2017-10-27T10:20:12Z</dcterms:created>
  <dcterms:modified xsi:type="dcterms:W3CDTF">2022-06-25T18:50:04Z</dcterms:modified>
</cp:coreProperties>
</file>