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3" r:id="rId1"/>
    <p:sldMasterId id="2147483903" r:id="rId2"/>
  </p:sldMasterIdLst>
  <p:notesMasterIdLst>
    <p:notesMasterId r:id="rId27"/>
  </p:notesMasterIdLst>
  <p:sldIdLst>
    <p:sldId id="256" r:id="rId3"/>
    <p:sldId id="257" r:id="rId4"/>
    <p:sldId id="310" r:id="rId5"/>
    <p:sldId id="286" r:id="rId6"/>
    <p:sldId id="343" r:id="rId7"/>
    <p:sldId id="340" r:id="rId8"/>
    <p:sldId id="326" r:id="rId9"/>
    <p:sldId id="261" r:id="rId10"/>
    <p:sldId id="308" r:id="rId11"/>
    <p:sldId id="266" r:id="rId12"/>
    <p:sldId id="267" r:id="rId13"/>
    <p:sldId id="311" r:id="rId14"/>
    <p:sldId id="307" r:id="rId15"/>
    <p:sldId id="334" r:id="rId16"/>
    <p:sldId id="339" r:id="rId17"/>
    <p:sldId id="341" r:id="rId18"/>
    <p:sldId id="268" r:id="rId19"/>
    <p:sldId id="332" r:id="rId20"/>
    <p:sldId id="342" r:id="rId21"/>
    <p:sldId id="269" r:id="rId22"/>
    <p:sldId id="313" r:id="rId23"/>
    <p:sldId id="276" r:id="rId24"/>
    <p:sldId id="284" r:id="rId25"/>
    <p:sldId id="285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CAD0"/>
    <a:srgbClr val="1C666A"/>
    <a:srgbClr val="2FABB0"/>
    <a:srgbClr val="BDEBED"/>
    <a:srgbClr val="DCD9D9"/>
    <a:srgbClr val="EB673D"/>
    <a:srgbClr val="322118"/>
    <a:srgbClr val="DDD3D0"/>
    <a:srgbClr val="5F56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AAE881-9B90-437B-98F9-EA928F8A0019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B366507E-9EA0-48E1-948B-2EDCC4DC5493}">
      <dgm:prSet phldrT="[Texte]"/>
      <dgm:spPr/>
      <dgm:t>
        <a:bodyPr/>
        <a:lstStyle/>
        <a:p>
          <a:r>
            <a:rPr lang="fr-FR" dirty="0"/>
            <a:t>Sourcing</a:t>
          </a:r>
        </a:p>
      </dgm:t>
    </dgm:pt>
    <dgm:pt modelId="{C88F13C9-C440-4F9F-9EB6-5841444F0062}" type="parTrans" cxnId="{B56CE8E7-D5AA-4ED8-B51B-820EFEE978D8}">
      <dgm:prSet/>
      <dgm:spPr/>
      <dgm:t>
        <a:bodyPr/>
        <a:lstStyle/>
        <a:p>
          <a:endParaRPr lang="fr-FR"/>
        </a:p>
      </dgm:t>
    </dgm:pt>
    <dgm:pt modelId="{EFFF832A-6B96-4DDF-AC51-9A352B2C388A}" type="sibTrans" cxnId="{B56CE8E7-D5AA-4ED8-B51B-820EFEE978D8}">
      <dgm:prSet/>
      <dgm:spPr/>
      <dgm:t>
        <a:bodyPr/>
        <a:lstStyle/>
        <a:p>
          <a:endParaRPr lang="fr-FR"/>
        </a:p>
      </dgm:t>
    </dgm:pt>
    <dgm:pt modelId="{7921F88C-635D-4FA9-88BA-1CD4F6EA0D22}">
      <dgm:prSet phldrT="[Texte]"/>
      <dgm:spPr/>
      <dgm:t>
        <a:bodyPr/>
        <a:lstStyle/>
        <a:p>
          <a:r>
            <a:rPr lang="fr-FR" dirty="0"/>
            <a:t>Production</a:t>
          </a:r>
        </a:p>
      </dgm:t>
    </dgm:pt>
    <dgm:pt modelId="{FCE70D89-E543-4B0F-9BA9-9B9F1085393B}" type="parTrans" cxnId="{C024ECCE-6308-4E2B-BCD4-209232A07129}">
      <dgm:prSet/>
      <dgm:spPr/>
      <dgm:t>
        <a:bodyPr/>
        <a:lstStyle/>
        <a:p>
          <a:endParaRPr lang="fr-FR"/>
        </a:p>
      </dgm:t>
    </dgm:pt>
    <dgm:pt modelId="{8FAC099A-E344-424F-A89E-5FC3384D97DA}" type="sibTrans" cxnId="{C024ECCE-6308-4E2B-BCD4-209232A07129}">
      <dgm:prSet/>
      <dgm:spPr/>
      <dgm:t>
        <a:bodyPr/>
        <a:lstStyle/>
        <a:p>
          <a:endParaRPr lang="fr-FR"/>
        </a:p>
      </dgm:t>
    </dgm:pt>
    <dgm:pt modelId="{849C109C-27B4-4DD1-8381-0AF0AD4DD701}">
      <dgm:prSet phldrT="[Texte]"/>
      <dgm:spPr/>
      <dgm:t>
        <a:bodyPr/>
        <a:lstStyle/>
        <a:p>
          <a:r>
            <a:rPr lang="fr-FR" dirty="0"/>
            <a:t>Logistique</a:t>
          </a:r>
        </a:p>
      </dgm:t>
    </dgm:pt>
    <dgm:pt modelId="{E40EF205-26D9-413F-A88A-9BF42807C08E}" type="parTrans" cxnId="{6BB7C8CD-A601-4B5D-9FB4-2EBD5EE6BFD8}">
      <dgm:prSet/>
      <dgm:spPr/>
      <dgm:t>
        <a:bodyPr/>
        <a:lstStyle/>
        <a:p>
          <a:endParaRPr lang="fr-FR"/>
        </a:p>
      </dgm:t>
    </dgm:pt>
    <dgm:pt modelId="{C092BE2C-F1F7-4118-9420-85904C6C0B23}" type="sibTrans" cxnId="{6BB7C8CD-A601-4B5D-9FB4-2EBD5EE6BFD8}">
      <dgm:prSet/>
      <dgm:spPr/>
      <dgm:t>
        <a:bodyPr/>
        <a:lstStyle/>
        <a:p>
          <a:endParaRPr lang="fr-FR"/>
        </a:p>
      </dgm:t>
    </dgm:pt>
    <dgm:pt modelId="{9FE7D86C-0509-40C8-BF91-4B9589C0FE3D}">
      <dgm:prSet phldrT="[Texte]"/>
      <dgm:spPr/>
      <dgm:t>
        <a:bodyPr/>
        <a:lstStyle/>
        <a:p>
          <a:r>
            <a:rPr lang="fr-FR" dirty="0"/>
            <a:t>Marketing</a:t>
          </a:r>
        </a:p>
      </dgm:t>
    </dgm:pt>
    <dgm:pt modelId="{982072AC-D70F-45AE-80A5-6A68F2AC4FF7}" type="parTrans" cxnId="{5A6E9955-65A5-4639-942C-85C228521D48}">
      <dgm:prSet/>
      <dgm:spPr/>
      <dgm:t>
        <a:bodyPr/>
        <a:lstStyle/>
        <a:p>
          <a:endParaRPr lang="fr-FR"/>
        </a:p>
      </dgm:t>
    </dgm:pt>
    <dgm:pt modelId="{B4A8F1BB-2F08-42ED-8A58-A55269C30B3C}" type="sibTrans" cxnId="{5A6E9955-65A5-4639-942C-85C228521D48}">
      <dgm:prSet/>
      <dgm:spPr/>
      <dgm:t>
        <a:bodyPr/>
        <a:lstStyle/>
        <a:p>
          <a:endParaRPr lang="fr-FR"/>
        </a:p>
      </dgm:t>
    </dgm:pt>
    <dgm:pt modelId="{85BC0F64-E539-46D7-9CDE-09FD67C95512}">
      <dgm:prSet phldrT="[Texte]"/>
      <dgm:spPr/>
      <dgm:t>
        <a:bodyPr/>
        <a:lstStyle/>
        <a:p>
          <a:r>
            <a:rPr lang="fr-FR" dirty="0"/>
            <a:t>Ventes</a:t>
          </a:r>
        </a:p>
      </dgm:t>
    </dgm:pt>
    <dgm:pt modelId="{E0D5EA6D-4304-42E7-BA5F-273D01D0955F}" type="parTrans" cxnId="{83DFD137-C8A8-40B4-A5C8-BA28E423C2AC}">
      <dgm:prSet/>
      <dgm:spPr/>
      <dgm:t>
        <a:bodyPr/>
        <a:lstStyle/>
        <a:p>
          <a:endParaRPr lang="fr-FR"/>
        </a:p>
      </dgm:t>
    </dgm:pt>
    <dgm:pt modelId="{1AD5C181-B580-4AA0-8060-19682C4EF726}" type="sibTrans" cxnId="{83DFD137-C8A8-40B4-A5C8-BA28E423C2AC}">
      <dgm:prSet/>
      <dgm:spPr/>
      <dgm:t>
        <a:bodyPr/>
        <a:lstStyle/>
        <a:p>
          <a:endParaRPr lang="fr-FR"/>
        </a:p>
      </dgm:t>
    </dgm:pt>
    <dgm:pt modelId="{E1A9D73C-3E00-483B-BF6B-3FFC701AA0B3}" type="pres">
      <dgm:prSet presAssocID="{67AAE881-9B90-437B-98F9-EA928F8A0019}" presName="CompostProcess" presStyleCnt="0">
        <dgm:presLayoutVars>
          <dgm:dir/>
          <dgm:resizeHandles val="exact"/>
        </dgm:presLayoutVars>
      </dgm:prSet>
      <dgm:spPr/>
    </dgm:pt>
    <dgm:pt modelId="{C7B2DC5F-DDD9-419F-B822-3BB97606E21F}" type="pres">
      <dgm:prSet presAssocID="{67AAE881-9B90-437B-98F9-EA928F8A0019}" presName="arrow" presStyleLbl="bgShp" presStyleIdx="0" presStyleCnt="1"/>
      <dgm:spPr/>
    </dgm:pt>
    <dgm:pt modelId="{FD21F8A9-D8C0-420A-BD53-85B369BD4F03}" type="pres">
      <dgm:prSet presAssocID="{67AAE881-9B90-437B-98F9-EA928F8A0019}" presName="linearProcess" presStyleCnt="0"/>
      <dgm:spPr/>
    </dgm:pt>
    <dgm:pt modelId="{079BBAD4-BF4C-4C0A-9405-8E9D6DBCC213}" type="pres">
      <dgm:prSet presAssocID="{B366507E-9EA0-48E1-948B-2EDCC4DC5493}" presName="textNode" presStyleLbl="node1" presStyleIdx="0" presStyleCnt="5">
        <dgm:presLayoutVars>
          <dgm:bulletEnabled val="1"/>
        </dgm:presLayoutVars>
      </dgm:prSet>
      <dgm:spPr/>
    </dgm:pt>
    <dgm:pt modelId="{3BCE83C0-73B7-41DA-8592-09617D8AD4A8}" type="pres">
      <dgm:prSet presAssocID="{EFFF832A-6B96-4DDF-AC51-9A352B2C388A}" presName="sibTrans" presStyleCnt="0"/>
      <dgm:spPr/>
    </dgm:pt>
    <dgm:pt modelId="{E4D41415-E2C1-45CC-85D9-EAD746215B60}" type="pres">
      <dgm:prSet presAssocID="{7921F88C-635D-4FA9-88BA-1CD4F6EA0D22}" presName="textNode" presStyleLbl="node1" presStyleIdx="1" presStyleCnt="5">
        <dgm:presLayoutVars>
          <dgm:bulletEnabled val="1"/>
        </dgm:presLayoutVars>
      </dgm:prSet>
      <dgm:spPr/>
    </dgm:pt>
    <dgm:pt modelId="{038A2569-CA61-45D3-8B01-40DA68AE1FD9}" type="pres">
      <dgm:prSet presAssocID="{8FAC099A-E344-424F-A89E-5FC3384D97DA}" presName="sibTrans" presStyleCnt="0"/>
      <dgm:spPr/>
    </dgm:pt>
    <dgm:pt modelId="{1B941726-B62F-4A8D-9165-5A1D6FF07AB2}" type="pres">
      <dgm:prSet presAssocID="{849C109C-27B4-4DD1-8381-0AF0AD4DD701}" presName="textNode" presStyleLbl="node1" presStyleIdx="2" presStyleCnt="5">
        <dgm:presLayoutVars>
          <dgm:bulletEnabled val="1"/>
        </dgm:presLayoutVars>
      </dgm:prSet>
      <dgm:spPr/>
    </dgm:pt>
    <dgm:pt modelId="{28357EBC-E8CA-4916-AB64-21F867B0A8CC}" type="pres">
      <dgm:prSet presAssocID="{C092BE2C-F1F7-4118-9420-85904C6C0B23}" presName="sibTrans" presStyleCnt="0"/>
      <dgm:spPr/>
    </dgm:pt>
    <dgm:pt modelId="{9440B060-627D-43EC-A6BA-94AAD8ADB563}" type="pres">
      <dgm:prSet presAssocID="{9FE7D86C-0509-40C8-BF91-4B9589C0FE3D}" presName="textNode" presStyleLbl="node1" presStyleIdx="3" presStyleCnt="5">
        <dgm:presLayoutVars>
          <dgm:bulletEnabled val="1"/>
        </dgm:presLayoutVars>
      </dgm:prSet>
      <dgm:spPr/>
    </dgm:pt>
    <dgm:pt modelId="{5E3773DD-9D82-4629-B9A0-9A663D314D83}" type="pres">
      <dgm:prSet presAssocID="{B4A8F1BB-2F08-42ED-8A58-A55269C30B3C}" presName="sibTrans" presStyleCnt="0"/>
      <dgm:spPr/>
    </dgm:pt>
    <dgm:pt modelId="{CEA3B5E8-133A-46D2-ADB4-FEFDE6FE5171}" type="pres">
      <dgm:prSet presAssocID="{85BC0F64-E539-46D7-9CDE-09FD67C95512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661F0E02-E8E8-4427-A342-B68E56136D80}" type="presOf" srcId="{7921F88C-635D-4FA9-88BA-1CD4F6EA0D22}" destId="{E4D41415-E2C1-45CC-85D9-EAD746215B60}" srcOrd="0" destOrd="0" presId="urn:microsoft.com/office/officeart/2005/8/layout/hProcess9"/>
    <dgm:cxn modelId="{79857905-ABF0-41E2-B289-1E12A5F64BF9}" type="presOf" srcId="{849C109C-27B4-4DD1-8381-0AF0AD4DD701}" destId="{1B941726-B62F-4A8D-9165-5A1D6FF07AB2}" srcOrd="0" destOrd="0" presId="urn:microsoft.com/office/officeart/2005/8/layout/hProcess9"/>
    <dgm:cxn modelId="{83DFD137-C8A8-40B4-A5C8-BA28E423C2AC}" srcId="{67AAE881-9B90-437B-98F9-EA928F8A0019}" destId="{85BC0F64-E539-46D7-9CDE-09FD67C95512}" srcOrd="4" destOrd="0" parTransId="{E0D5EA6D-4304-42E7-BA5F-273D01D0955F}" sibTransId="{1AD5C181-B580-4AA0-8060-19682C4EF726}"/>
    <dgm:cxn modelId="{5A6E9955-65A5-4639-942C-85C228521D48}" srcId="{67AAE881-9B90-437B-98F9-EA928F8A0019}" destId="{9FE7D86C-0509-40C8-BF91-4B9589C0FE3D}" srcOrd="3" destOrd="0" parTransId="{982072AC-D70F-45AE-80A5-6A68F2AC4FF7}" sibTransId="{B4A8F1BB-2F08-42ED-8A58-A55269C30B3C}"/>
    <dgm:cxn modelId="{7236E17D-01D2-40AE-A054-427B10A752A2}" type="presOf" srcId="{85BC0F64-E539-46D7-9CDE-09FD67C95512}" destId="{CEA3B5E8-133A-46D2-ADB4-FEFDE6FE5171}" srcOrd="0" destOrd="0" presId="urn:microsoft.com/office/officeart/2005/8/layout/hProcess9"/>
    <dgm:cxn modelId="{D64070AE-2274-41CD-9F04-DFE6C453001E}" type="presOf" srcId="{67AAE881-9B90-437B-98F9-EA928F8A0019}" destId="{E1A9D73C-3E00-483B-BF6B-3FFC701AA0B3}" srcOrd="0" destOrd="0" presId="urn:microsoft.com/office/officeart/2005/8/layout/hProcess9"/>
    <dgm:cxn modelId="{FE2538CD-06A4-4E69-B0DB-7C6CBBC0DA07}" type="presOf" srcId="{B366507E-9EA0-48E1-948B-2EDCC4DC5493}" destId="{079BBAD4-BF4C-4C0A-9405-8E9D6DBCC213}" srcOrd="0" destOrd="0" presId="urn:microsoft.com/office/officeart/2005/8/layout/hProcess9"/>
    <dgm:cxn modelId="{4F8047CD-D91D-4282-AEAB-5AF8511FD8D5}" type="presOf" srcId="{9FE7D86C-0509-40C8-BF91-4B9589C0FE3D}" destId="{9440B060-627D-43EC-A6BA-94AAD8ADB563}" srcOrd="0" destOrd="0" presId="urn:microsoft.com/office/officeart/2005/8/layout/hProcess9"/>
    <dgm:cxn modelId="{6BB7C8CD-A601-4B5D-9FB4-2EBD5EE6BFD8}" srcId="{67AAE881-9B90-437B-98F9-EA928F8A0019}" destId="{849C109C-27B4-4DD1-8381-0AF0AD4DD701}" srcOrd="2" destOrd="0" parTransId="{E40EF205-26D9-413F-A88A-9BF42807C08E}" sibTransId="{C092BE2C-F1F7-4118-9420-85904C6C0B23}"/>
    <dgm:cxn modelId="{C024ECCE-6308-4E2B-BCD4-209232A07129}" srcId="{67AAE881-9B90-437B-98F9-EA928F8A0019}" destId="{7921F88C-635D-4FA9-88BA-1CD4F6EA0D22}" srcOrd="1" destOrd="0" parTransId="{FCE70D89-E543-4B0F-9BA9-9B9F1085393B}" sibTransId="{8FAC099A-E344-424F-A89E-5FC3384D97DA}"/>
    <dgm:cxn modelId="{B56CE8E7-D5AA-4ED8-B51B-820EFEE978D8}" srcId="{67AAE881-9B90-437B-98F9-EA928F8A0019}" destId="{B366507E-9EA0-48E1-948B-2EDCC4DC5493}" srcOrd="0" destOrd="0" parTransId="{C88F13C9-C440-4F9F-9EB6-5841444F0062}" sibTransId="{EFFF832A-6B96-4DDF-AC51-9A352B2C388A}"/>
    <dgm:cxn modelId="{2690B7BF-7771-45A7-B56C-28CFC0990217}" type="presParOf" srcId="{E1A9D73C-3E00-483B-BF6B-3FFC701AA0B3}" destId="{C7B2DC5F-DDD9-419F-B822-3BB97606E21F}" srcOrd="0" destOrd="0" presId="urn:microsoft.com/office/officeart/2005/8/layout/hProcess9"/>
    <dgm:cxn modelId="{EA3609F3-719F-4F9C-8401-D668D507FCA2}" type="presParOf" srcId="{E1A9D73C-3E00-483B-BF6B-3FFC701AA0B3}" destId="{FD21F8A9-D8C0-420A-BD53-85B369BD4F03}" srcOrd="1" destOrd="0" presId="urn:microsoft.com/office/officeart/2005/8/layout/hProcess9"/>
    <dgm:cxn modelId="{F45D01C3-9AF6-46D9-BD77-89B8BD63AC50}" type="presParOf" srcId="{FD21F8A9-D8C0-420A-BD53-85B369BD4F03}" destId="{079BBAD4-BF4C-4C0A-9405-8E9D6DBCC213}" srcOrd="0" destOrd="0" presId="urn:microsoft.com/office/officeart/2005/8/layout/hProcess9"/>
    <dgm:cxn modelId="{08C91AED-2146-4B51-82C9-4599D8FEC7DC}" type="presParOf" srcId="{FD21F8A9-D8C0-420A-BD53-85B369BD4F03}" destId="{3BCE83C0-73B7-41DA-8592-09617D8AD4A8}" srcOrd="1" destOrd="0" presId="urn:microsoft.com/office/officeart/2005/8/layout/hProcess9"/>
    <dgm:cxn modelId="{35410D7A-43B0-41FE-BFA1-D4C33A66948C}" type="presParOf" srcId="{FD21F8A9-D8C0-420A-BD53-85B369BD4F03}" destId="{E4D41415-E2C1-45CC-85D9-EAD746215B60}" srcOrd="2" destOrd="0" presId="urn:microsoft.com/office/officeart/2005/8/layout/hProcess9"/>
    <dgm:cxn modelId="{A725E8AE-7698-4301-98FF-98FB77AF74EB}" type="presParOf" srcId="{FD21F8A9-D8C0-420A-BD53-85B369BD4F03}" destId="{038A2569-CA61-45D3-8B01-40DA68AE1FD9}" srcOrd="3" destOrd="0" presId="urn:microsoft.com/office/officeart/2005/8/layout/hProcess9"/>
    <dgm:cxn modelId="{A14FB0C1-C595-4C8D-A3C9-705E0B0B30A6}" type="presParOf" srcId="{FD21F8A9-D8C0-420A-BD53-85B369BD4F03}" destId="{1B941726-B62F-4A8D-9165-5A1D6FF07AB2}" srcOrd="4" destOrd="0" presId="urn:microsoft.com/office/officeart/2005/8/layout/hProcess9"/>
    <dgm:cxn modelId="{7DC79BCA-E829-4E1D-9719-41651A619708}" type="presParOf" srcId="{FD21F8A9-D8C0-420A-BD53-85B369BD4F03}" destId="{28357EBC-E8CA-4916-AB64-21F867B0A8CC}" srcOrd="5" destOrd="0" presId="urn:microsoft.com/office/officeart/2005/8/layout/hProcess9"/>
    <dgm:cxn modelId="{8976A51B-BEA5-48F2-8D39-1956A54DDDD6}" type="presParOf" srcId="{FD21F8A9-D8C0-420A-BD53-85B369BD4F03}" destId="{9440B060-627D-43EC-A6BA-94AAD8ADB563}" srcOrd="6" destOrd="0" presId="urn:microsoft.com/office/officeart/2005/8/layout/hProcess9"/>
    <dgm:cxn modelId="{B0F650EB-A0C4-4200-9C6D-746C8E7CCEC8}" type="presParOf" srcId="{FD21F8A9-D8C0-420A-BD53-85B369BD4F03}" destId="{5E3773DD-9D82-4629-B9A0-9A663D314D83}" srcOrd="7" destOrd="0" presId="urn:microsoft.com/office/officeart/2005/8/layout/hProcess9"/>
    <dgm:cxn modelId="{09D505D4-6D17-4436-99CD-9EBF388936C6}" type="presParOf" srcId="{FD21F8A9-D8C0-420A-BD53-85B369BD4F03}" destId="{CEA3B5E8-133A-46D2-ADB4-FEFDE6FE5171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B392D1-838C-4212-8EC4-F6BA00E276E4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E092541-E8E2-4689-B5AF-A3BABFEB4FFE}">
      <dgm:prSet phldrT="[Texte]" custT="1"/>
      <dgm:spPr/>
      <dgm:t>
        <a:bodyPr/>
        <a:lstStyle/>
        <a:p>
          <a:pPr algn="ctr"/>
          <a:r>
            <a:rPr lang="fr-FR" sz="2400" b="1" i="0" dirty="0">
              <a:latin typeface="+mn-lt"/>
              <a:cs typeface="Arial" panose="020B0604020202020204" pitchFamily="34" charset="0"/>
            </a:rPr>
            <a:t>Opportunités</a:t>
          </a:r>
        </a:p>
        <a:p>
          <a:pPr algn="l"/>
          <a:r>
            <a:rPr lang="en-US" sz="1600" dirty="0">
              <a:latin typeface="+mn-lt"/>
              <a:cs typeface="Arial" panose="020B0604020202020204" pitchFamily="34" charset="0"/>
            </a:rPr>
            <a:t>- </a:t>
          </a:r>
          <a:r>
            <a:rPr lang="en-US" sz="1600" dirty="0" err="1">
              <a:latin typeface="+mn-lt"/>
              <a:cs typeface="Arial" panose="020B0604020202020204" pitchFamily="34" charset="0"/>
            </a:rPr>
            <a:t>Développement</a:t>
          </a:r>
          <a:r>
            <a:rPr lang="en-US" sz="1600" dirty="0">
              <a:latin typeface="+mn-lt"/>
              <a:cs typeface="Arial" panose="020B0604020202020204" pitchFamily="34" charset="0"/>
            </a:rPr>
            <a:t> des</a:t>
          </a:r>
        </a:p>
      </dgm:t>
    </dgm:pt>
    <dgm:pt modelId="{5345E1B5-E3E2-43D2-BAD8-064C4C8FC058}" type="parTrans" cxnId="{1F43CDE1-57F5-4A81-8A68-0D0692F411DC}">
      <dgm:prSet/>
      <dgm:spPr/>
      <dgm:t>
        <a:bodyPr/>
        <a:lstStyle/>
        <a:p>
          <a:endParaRPr lang="en-US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2C2F2D-1807-48FC-84BC-964AAED3836C}" type="sibTrans" cxnId="{1F43CDE1-57F5-4A81-8A68-0D0692F411DC}">
      <dgm:prSet/>
      <dgm:spPr/>
      <dgm:t>
        <a:bodyPr/>
        <a:lstStyle/>
        <a:p>
          <a:endParaRPr lang="en-US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DC320F-8D82-4B06-9B43-A5BA3C6CACDE}">
      <dgm:prSet phldrT="[Texte]" custT="1"/>
      <dgm:spPr/>
      <dgm:t>
        <a:bodyPr/>
        <a:lstStyle/>
        <a:p>
          <a:pPr algn="ctr"/>
          <a:r>
            <a:rPr lang="fr-FR" sz="2400" b="1" i="0" dirty="0">
              <a:latin typeface="Arial" panose="020B0604020202020204" pitchFamily="34" charset="0"/>
              <a:cs typeface="Arial" panose="020B0604020202020204" pitchFamily="34" charset="0"/>
            </a:rPr>
            <a:t>Menaces</a:t>
          </a:r>
          <a:r>
            <a:rPr lang="fr-FR" sz="28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 algn="l"/>
          <a:r>
            <a:rPr lang="fr-FR" sz="1600" dirty="0">
              <a:latin typeface="Arial" panose="020B0604020202020204" pitchFamily="34" charset="0"/>
              <a:cs typeface="Arial" panose="020B0604020202020204" pitchFamily="34" charset="0"/>
            </a:rPr>
            <a:t>- Baisse de</a:t>
          </a:r>
        </a:p>
        <a:p>
          <a:pPr algn="l"/>
          <a:endParaRPr lang="fr-FR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2A1B40-8DF6-48FD-8026-462F301B2A28}" type="parTrans" cxnId="{C167CCE0-8804-4AC1-89CA-794937531107}">
      <dgm:prSet/>
      <dgm:spPr/>
      <dgm:t>
        <a:bodyPr/>
        <a:lstStyle/>
        <a:p>
          <a:endParaRPr lang="en-US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F2D586-C111-4295-91C9-6480FCA1511D}" type="sibTrans" cxnId="{C167CCE0-8804-4AC1-89CA-794937531107}">
      <dgm:prSet/>
      <dgm:spPr/>
      <dgm:t>
        <a:bodyPr/>
        <a:lstStyle/>
        <a:p>
          <a:endParaRPr lang="en-US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1FCC17-6AF8-4A26-8491-081AA4807E6F}">
      <dgm:prSet phldrT="[Texte]" custT="1"/>
      <dgm:spPr/>
      <dgm:t>
        <a:bodyPr/>
        <a:lstStyle/>
        <a:p>
          <a:pPr algn="ctr"/>
          <a:endParaRPr lang="fr-FR" sz="2800" b="1" i="0" dirty="0">
            <a:latin typeface="+mn-lt"/>
            <a:cs typeface="Arial" panose="020B0604020202020204" pitchFamily="34" charset="0"/>
          </a:endParaRPr>
        </a:p>
        <a:p>
          <a:pPr algn="ctr"/>
          <a:r>
            <a:rPr lang="fr-FR" sz="2400" b="1" i="0" dirty="0">
              <a:latin typeface="+mn-lt"/>
              <a:cs typeface="Arial" panose="020B0604020202020204" pitchFamily="34" charset="0"/>
            </a:rPr>
            <a:t>Forces</a:t>
          </a:r>
          <a:endParaRPr lang="fr-FR" sz="2800" b="1" i="0" dirty="0">
            <a:latin typeface="+mn-lt"/>
            <a:cs typeface="Arial" panose="020B0604020202020204" pitchFamily="34" charset="0"/>
          </a:endParaRPr>
        </a:p>
        <a:p>
          <a:pPr algn="l"/>
          <a:r>
            <a:rPr lang="fr-FR" sz="1600" dirty="0">
              <a:latin typeface="+mn-lt"/>
              <a:cs typeface="Arial" panose="020B0604020202020204" pitchFamily="34" charset="0"/>
            </a:rPr>
            <a:t>- Spécialisation et connaissance métier</a:t>
          </a:r>
        </a:p>
        <a:p>
          <a:pPr algn="l"/>
          <a:r>
            <a:rPr lang="fr-FR" sz="1600" dirty="0">
              <a:latin typeface="+mn-lt"/>
              <a:cs typeface="Arial" panose="020B0604020202020204" pitchFamily="34" charset="0"/>
            </a:rPr>
            <a:t>- Adaptabilité et robustesse des logiciels</a:t>
          </a:r>
        </a:p>
        <a:p>
          <a:pPr algn="l"/>
          <a:r>
            <a:rPr lang="fr-FR" sz="1600" dirty="0">
              <a:latin typeface="+mn-lt"/>
              <a:cs typeface="Arial" panose="020B0604020202020204" pitchFamily="34" charset="0"/>
            </a:rPr>
            <a:t>- Qualité et efficacité de la prestation</a:t>
          </a:r>
        </a:p>
        <a:p>
          <a:pPr algn="l"/>
          <a:endParaRPr lang="fr-FR" sz="1600" dirty="0">
            <a:latin typeface="+mn-lt"/>
            <a:cs typeface="Arial" panose="020B0604020202020204" pitchFamily="34" charset="0"/>
          </a:endParaRPr>
        </a:p>
        <a:p>
          <a:pPr algn="l"/>
          <a:endParaRPr lang="en-US" sz="1600" dirty="0">
            <a:latin typeface="+mn-lt"/>
            <a:cs typeface="Arial" panose="020B0604020202020204" pitchFamily="34" charset="0"/>
          </a:endParaRPr>
        </a:p>
      </dgm:t>
    </dgm:pt>
    <dgm:pt modelId="{CA4D0DEF-67F5-43B6-814B-05E8EB9F228F}" type="parTrans" cxnId="{1B72EBE7-2B62-45DC-8BA5-07BC7EE80A9E}">
      <dgm:prSet/>
      <dgm:spPr/>
      <dgm:t>
        <a:bodyPr/>
        <a:lstStyle/>
        <a:p>
          <a:endParaRPr lang="en-US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477B3A-F615-4E34-B453-C15741595A12}" type="sibTrans" cxnId="{1B72EBE7-2B62-45DC-8BA5-07BC7EE80A9E}">
      <dgm:prSet/>
      <dgm:spPr/>
      <dgm:t>
        <a:bodyPr/>
        <a:lstStyle/>
        <a:p>
          <a:endParaRPr lang="en-US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4040B4-F875-416C-91CF-AC9E91ECAD88}">
      <dgm:prSet phldrT="[Texte]" custT="1"/>
      <dgm:spPr/>
      <dgm:t>
        <a:bodyPr/>
        <a:lstStyle/>
        <a:p>
          <a:pPr algn="ctr"/>
          <a:r>
            <a:rPr lang="fr-FR" sz="2400" b="1" i="0" dirty="0">
              <a:latin typeface="+mn-lt"/>
              <a:cs typeface="Arial" panose="020B0604020202020204" pitchFamily="34" charset="0"/>
            </a:rPr>
            <a:t>Faiblesses </a:t>
          </a:r>
        </a:p>
        <a:p>
          <a:pPr algn="l"/>
          <a:r>
            <a:rPr lang="fr-FR" sz="1600" dirty="0">
              <a:latin typeface="+mn-lt"/>
              <a:cs typeface="Arial" panose="020B0604020202020204" pitchFamily="34" charset="0"/>
            </a:rPr>
            <a:t>- Manque de visibilité en terme de communication (dont internet)</a:t>
          </a:r>
        </a:p>
        <a:p>
          <a:pPr algn="l"/>
          <a:r>
            <a:rPr lang="fr-FR" sz="1600" dirty="0">
              <a:latin typeface="+mn-lt"/>
              <a:cs typeface="Arial" panose="020B0604020202020204" pitchFamily="34" charset="0"/>
            </a:rPr>
            <a:t>- Marketing à revoir</a:t>
          </a:r>
        </a:p>
        <a:p>
          <a:pPr algn="l"/>
          <a:endParaRPr lang="fr-FR" sz="1600" dirty="0">
            <a:latin typeface="+mn-lt"/>
            <a:cs typeface="Arial" panose="020B0604020202020204" pitchFamily="34" charset="0"/>
          </a:endParaRPr>
        </a:p>
        <a:p>
          <a:pPr algn="l"/>
          <a:endParaRPr lang="fr-FR" sz="1600" dirty="0">
            <a:latin typeface="+mn-lt"/>
            <a:cs typeface="Arial" panose="020B0604020202020204" pitchFamily="34" charset="0"/>
          </a:endParaRPr>
        </a:p>
      </dgm:t>
    </dgm:pt>
    <dgm:pt modelId="{4215B49E-094E-4F84-BF0D-95FB8FC5D34E}" type="parTrans" cxnId="{A9E07954-62FE-4F21-B6D1-9AB15EDD7496}">
      <dgm:prSet/>
      <dgm:spPr/>
      <dgm:t>
        <a:bodyPr/>
        <a:lstStyle/>
        <a:p>
          <a:endParaRPr lang="en-US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FDFA13-C042-4CBF-A120-7C83EA5A0E1D}" type="sibTrans" cxnId="{A9E07954-62FE-4F21-B6D1-9AB15EDD7496}">
      <dgm:prSet/>
      <dgm:spPr/>
      <dgm:t>
        <a:bodyPr/>
        <a:lstStyle/>
        <a:p>
          <a:endParaRPr lang="en-US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747BB3-245F-4D6D-B5D1-2F89866A02C3}" type="pres">
      <dgm:prSet presAssocID="{4EB392D1-838C-4212-8EC4-F6BA00E276E4}" presName="diagram" presStyleCnt="0">
        <dgm:presLayoutVars>
          <dgm:dir/>
          <dgm:resizeHandles val="exact"/>
        </dgm:presLayoutVars>
      </dgm:prSet>
      <dgm:spPr/>
    </dgm:pt>
    <dgm:pt modelId="{264E5F86-A76B-4753-A171-42DBA41701DB}" type="pres">
      <dgm:prSet presAssocID="{7E092541-E8E2-4689-B5AF-A3BABFEB4FFE}" presName="node" presStyleLbl="node1" presStyleIdx="0" presStyleCnt="4" custScaleX="207444" custScaleY="161963" custLinFactNeighborX="-88" custLinFactNeighborY="-1055">
        <dgm:presLayoutVars>
          <dgm:bulletEnabled val="1"/>
        </dgm:presLayoutVars>
      </dgm:prSet>
      <dgm:spPr/>
    </dgm:pt>
    <dgm:pt modelId="{A2D72E54-6046-4082-82CF-486A5457A809}" type="pres">
      <dgm:prSet presAssocID="{0E2C2F2D-1807-48FC-84BC-964AAED3836C}" presName="sibTrans" presStyleCnt="0"/>
      <dgm:spPr/>
    </dgm:pt>
    <dgm:pt modelId="{42EDF49E-51CD-4D28-A0B2-E0FE340D0760}" type="pres">
      <dgm:prSet presAssocID="{B6DC320F-8D82-4B06-9B43-A5BA3C6CACDE}" presName="node" presStyleLbl="node1" presStyleIdx="1" presStyleCnt="4" custScaleX="206396" custScaleY="161963" custLinFactNeighborX="-499" custLinFactNeighborY="-1055">
        <dgm:presLayoutVars>
          <dgm:bulletEnabled val="1"/>
        </dgm:presLayoutVars>
      </dgm:prSet>
      <dgm:spPr/>
    </dgm:pt>
    <dgm:pt modelId="{5FB6538B-A8FC-4E2C-A71D-C077A46643A0}" type="pres">
      <dgm:prSet presAssocID="{D2F2D586-C111-4295-91C9-6480FCA1511D}" presName="sibTrans" presStyleCnt="0"/>
      <dgm:spPr/>
    </dgm:pt>
    <dgm:pt modelId="{D244C6EA-FBA6-4C96-962E-F6C53FD17427}" type="pres">
      <dgm:prSet presAssocID="{251FCC17-6AF8-4A26-8491-081AA4807E6F}" presName="node" presStyleLbl="node1" presStyleIdx="2" presStyleCnt="4" custScaleX="205179" custScaleY="183294" custLinFactNeighborX="-88" custLinFactNeighborY="1854">
        <dgm:presLayoutVars>
          <dgm:bulletEnabled val="1"/>
        </dgm:presLayoutVars>
      </dgm:prSet>
      <dgm:spPr/>
    </dgm:pt>
    <dgm:pt modelId="{2EA1633C-FE28-439D-B694-EF6DF0C5807B}" type="pres">
      <dgm:prSet presAssocID="{D7477B3A-F615-4E34-B453-C15741595A12}" presName="sibTrans" presStyleCnt="0"/>
      <dgm:spPr/>
    </dgm:pt>
    <dgm:pt modelId="{A24BEF0D-AC8B-4A1C-8F39-1427AC5C41D2}" type="pres">
      <dgm:prSet presAssocID="{664040B4-F875-416C-91CF-AC9E91ECAD88}" presName="node" presStyleLbl="node1" presStyleIdx="3" presStyleCnt="4" custScaleX="205179" custScaleY="183294" custLinFactNeighborX="-499" custLinFactNeighborY="1854">
        <dgm:presLayoutVars>
          <dgm:bulletEnabled val="1"/>
        </dgm:presLayoutVars>
      </dgm:prSet>
      <dgm:spPr/>
    </dgm:pt>
  </dgm:ptLst>
  <dgm:cxnLst>
    <dgm:cxn modelId="{E4FCA32D-1846-43A0-A20F-02ACCDEEE259}" type="presOf" srcId="{7E092541-E8E2-4689-B5AF-A3BABFEB4FFE}" destId="{264E5F86-A76B-4753-A171-42DBA41701DB}" srcOrd="0" destOrd="0" presId="urn:microsoft.com/office/officeart/2005/8/layout/default"/>
    <dgm:cxn modelId="{42C2A742-4D67-4BC3-A644-39B2F764507A}" type="presOf" srcId="{664040B4-F875-416C-91CF-AC9E91ECAD88}" destId="{A24BEF0D-AC8B-4A1C-8F39-1427AC5C41D2}" srcOrd="0" destOrd="0" presId="urn:microsoft.com/office/officeart/2005/8/layout/default"/>
    <dgm:cxn modelId="{A9E07954-62FE-4F21-B6D1-9AB15EDD7496}" srcId="{4EB392D1-838C-4212-8EC4-F6BA00E276E4}" destId="{664040B4-F875-416C-91CF-AC9E91ECAD88}" srcOrd="3" destOrd="0" parTransId="{4215B49E-094E-4F84-BF0D-95FB8FC5D34E}" sibTransId="{51FDFA13-C042-4CBF-A120-7C83EA5A0E1D}"/>
    <dgm:cxn modelId="{F46852B3-5AF7-4B9D-9418-582C11926902}" type="presOf" srcId="{B6DC320F-8D82-4B06-9B43-A5BA3C6CACDE}" destId="{42EDF49E-51CD-4D28-A0B2-E0FE340D0760}" srcOrd="0" destOrd="0" presId="urn:microsoft.com/office/officeart/2005/8/layout/default"/>
    <dgm:cxn modelId="{D738C9D6-81CF-4C1E-8D66-444D853E7B81}" type="presOf" srcId="{4EB392D1-838C-4212-8EC4-F6BA00E276E4}" destId="{F8747BB3-245F-4D6D-B5D1-2F89866A02C3}" srcOrd="0" destOrd="0" presId="urn:microsoft.com/office/officeart/2005/8/layout/default"/>
    <dgm:cxn modelId="{1F9F29DA-6481-499D-8391-D347C0775536}" type="presOf" srcId="{251FCC17-6AF8-4A26-8491-081AA4807E6F}" destId="{D244C6EA-FBA6-4C96-962E-F6C53FD17427}" srcOrd="0" destOrd="0" presId="urn:microsoft.com/office/officeart/2005/8/layout/default"/>
    <dgm:cxn modelId="{C167CCE0-8804-4AC1-89CA-794937531107}" srcId="{4EB392D1-838C-4212-8EC4-F6BA00E276E4}" destId="{B6DC320F-8D82-4B06-9B43-A5BA3C6CACDE}" srcOrd="1" destOrd="0" parTransId="{912A1B40-8DF6-48FD-8026-462F301B2A28}" sibTransId="{D2F2D586-C111-4295-91C9-6480FCA1511D}"/>
    <dgm:cxn modelId="{1F43CDE1-57F5-4A81-8A68-0D0692F411DC}" srcId="{4EB392D1-838C-4212-8EC4-F6BA00E276E4}" destId="{7E092541-E8E2-4689-B5AF-A3BABFEB4FFE}" srcOrd="0" destOrd="0" parTransId="{5345E1B5-E3E2-43D2-BAD8-064C4C8FC058}" sibTransId="{0E2C2F2D-1807-48FC-84BC-964AAED3836C}"/>
    <dgm:cxn modelId="{1B72EBE7-2B62-45DC-8BA5-07BC7EE80A9E}" srcId="{4EB392D1-838C-4212-8EC4-F6BA00E276E4}" destId="{251FCC17-6AF8-4A26-8491-081AA4807E6F}" srcOrd="2" destOrd="0" parTransId="{CA4D0DEF-67F5-43B6-814B-05E8EB9F228F}" sibTransId="{D7477B3A-F615-4E34-B453-C15741595A12}"/>
    <dgm:cxn modelId="{D66CD7F5-AC7A-4C8D-9D8A-C8E5BB84F22D}" type="presParOf" srcId="{F8747BB3-245F-4D6D-B5D1-2F89866A02C3}" destId="{264E5F86-A76B-4753-A171-42DBA41701DB}" srcOrd="0" destOrd="0" presId="urn:microsoft.com/office/officeart/2005/8/layout/default"/>
    <dgm:cxn modelId="{4E963724-DEAD-4555-838E-5FCE864EB7C4}" type="presParOf" srcId="{F8747BB3-245F-4D6D-B5D1-2F89866A02C3}" destId="{A2D72E54-6046-4082-82CF-486A5457A809}" srcOrd="1" destOrd="0" presId="urn:microsoft.com/office/officeart/2005/8/layout/default"/>
    <dgm:cxn modelId="{9F9182A8-B92F-4F73-B87D-67DC7011AC4B}" type="presParOf" srcId="{F8747BB3-245F-4D6D-B5D1-2F89866A02C3}" destId="{42EDF49E-51CD-4D28-A0B2-E0FE340D0760}" srcOrd="2" destOrd="0" presId="urn:microsoft.com/office/officeart/2005/8/layout/default"/>
    <dgm:cxn modelId="{8A56FF7B-ED23-4983-B886-4325D78595FE}" type="presParOf" srcId="{F8747BB3-245F-4D6D-B5D1-2F89866A02C3}" destId="{5FB6538B-A8FC-4E2C-A71D-C077A46643A0}" srcOrd="3" destOrd="0" presId="urn:microsoft.com/office/officeart/2005/8/layout/default"/>
    <dgm:cxn modelId="{8097B8B3-A4AC-46F0-9CEF-64D43D32E674}" type="presParOf" srcId="{F8747BB3-245F-4D6D-B5D1-2F89866A02C3}" destId="{D244C6EA-FBA6-4C96-962E-F6C53FD17427}" srcOrd="4" destOrd="0" presId="urn:microsoft.com/office/officeart/2005/8/layout/default"/>
    <dgm:cxn modelId="{9929C4A8-C63B-4657-AAC6-6C74A6BC87B5}" type="presParOf" srcId="{F8747BB3-245F-4D6D-B5D1-2F89866A02C3}" destId="{2EA1633C-FE28-439D-B694-EF6DF0C5807B}" srcOrd="5" destOrd="0" presId="urn:microsoft.com/office/officeart/2005/8/layout/default"/>
    <dgm:cxn modelId="{1046C685-134D-4C32-9E90-BCA082CC6198}" type="presParOf" srcId="{F8747BB3-245F-4D6D-B5D1-2F89866A02C3}" destId="{A24BEF0D-AC8B-4A1C-8F39-1427AC5C41D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9CF3E0-2E80-4346-9A7E-7E73AC8C2E6D}" type="doc">
      <dgm:prSet loTypeId="urn:microsoft.com/office/officeart/2005/8/layout/vList5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97755A4F-409F-4652-B834-B6F145D2147C}">
      <dgm:prSet phldrT="[Texte]" custT="1"/>
      <dgm:spPr/>
      <dgm:t>
        <a:bodyPr/>
        <a:lstStyle/>
        <a:p>
          <a:r>
            <a:rPr lang="fr-FR" sz="2000" b="1" dirty="0">
              <a:latin typeface="+mn-lt"/>
              <a:cs typeface="Arial" panose="020B0604020202020204" pitchFamily="34" charset="0"/>
            </a:rPr>
            <a:t>Offre de valeur</a:t>
          </a:r>
          <a:endParaRPr lang="en-US" sz="2000" b="1" dirty="0">
            <a:latin typeface="+mn-lt"/>
            <a:cs typeface="Arial" panose="020B0604020202020204" pitchFamily="34" charset="0"/>
          </a:endParaRPr>
        </a:p>
      </dgm:t>
    </dgm:pt>
    <dgm:pt modelId="{C8091A91-FE65-4211-8449-85BF12A37029}" type="parTrans" cxnId="{0D9BA961-362D-4467-998C-6B08B367E51A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24FB69-DDE5-44DF-ADC5-211376A19B4E}" type="sibTrans" cxnId="{0D9BA961-362D-4467-998C-6B08B367E51A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86D3CC-8656-4FD2-8E83-BF8DF0EFCAA9}">
      <dgm:prSet phldrT="[Texte]" custT="1"/>
      <dgm:spPr/>
      <dgm:t>
        <a:bodyPr/>
        <a:lstStyle/>
        <a:p>
          <a:r>
            <a:rPr lang="en-US" sz="1800" dirty="0">
              <a:latin typeface="+mn-lt"/>
              <a:cs typeface="Arial" panose="020B0604020202020204" pitchFamily="34" charset="0"/>
            </a:rPr>
            <a:t>Des solutions sur mesure pour le secteur de la </a:t>
          </a:r>
          <a:r>
            <a:rPr lang="en-US" sz="1800" dirty="0" err="1">
              <a:latin typeface="+mn-lt"/>
              <a:cs typeface="Arial" panose="020B0604020202020204" pitchFamily="34" charset="0"/>
            </a:rPr>
            <a:t>cosmétique</a:t>
          </a:r>
          <a:endParaRPr lang="en-US" sz="1800" dirty="0">
            <a:latin typeface="+mn-lt"/>
            <a:cs typeface="Arial" panose="020B0604020202020204" pitchFamily="34" charset="0"/>
          </a:endParaRPr>
        </a:p>
      </dgm:t>
    </dgm:pt>
    <dgm:pt modelId="{F4828222-8699-4C4C-8286-827DEFF08A8F}" type="parTrans" cxnId="{D9219DDC-9F29-49D8-8A8E-C0BB1F80C14C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36F42A-28A1-40C6-A081-2EFC1B930673}" type="sibTrans" cxnId="{D9219DDC-9F29-49D8-8A8E-C0BB1F80C14C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919C20-0AC3-4289-8849-9C1B66CE6C3E}">
      <dgm:prSet phldrT="[Texte]" custT="1"/>
      <dgm:spPr/>
      <dgm:t>
        <a:bodyPr/>
        <a:lstStyle/>
        <a:p>
          <a:r>
            <a:rPr lang="fr-FR" sz="1800" dirty="0">
              <a:latin typeface="+mn-lt"/>
              <a:cs typeface="Arial" panose="020B0604020202020204" pitchFamily="34" charset="0"/>
            </a:rPr>
            <a:t>Une expertise et une efficacité qui ne sont plus à démontrer</a:t>
          </a:r>
          <a:endParaRPr lang="en-US" sz="1800" dirty="0">
            <a:latin typeface="+mn-lt"/>
            <a:cs typeface="Arial" panose="020B0604020202020204" pitchFamily="34" charset="0"/>
          </a:endParaRPr>
        </a:p>
      </dgm:t>
    </dgm:pt>
    <dgm:pt modelId="{C929595E-EB62-407F-86B4-0FFAFCC1D39C}" type="parTrans" cxnId="{A9CC5081-0D4F-405A-AA2C-5BE5875A98BC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732B1C-4656-496C-ADF6-47BB0D1C493F}" type="sibTrans" cxnId="{A9CC5081-0D4F-405A-AA2C-5BE5875A98BC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17DDC2-3592-4C36-92BE-73DE49FD4919}">
      <dgm:prSet phldrT="[Texte]" custT="1"/>
      <dgm:spPr/>
      <dgm:t>
        <a:bodyPr/>
        <a:lstStyle/>
        <a:p>
          <a:r>
            <a:rPr lang="fr-FR" sz="2000" b="1" dirty="0">
              <a:latin typeface="+mn-lt"/>
              <a:cs typeface="Arial" panose="020B0604020202020204" pitchFamily="34" charset="0"/>
            </a:rPr>
            <a:t>Organisation</a:t>
          </a:r>
          <a:endParaRPr lang="en-US" sz="2000" b="1" dirty="0">
            <a:latin typeface="+mn-lt"/>
            <a:cs typeface="Arial" panose="020B0604020202020204" pitchFamily="34" charset="0"/>
          </a:endParaRPr>
        </a:p>
      </dgm:t>
    </dgm:pt>
    <dgm:pt modelId="{CEDB1627-2842-4311-9AC7-97C12C218ADA}" type="parTrans" cxnId="{CB0530CF-3B5F-42FE-901A-65DE4B1FBD9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DDE2B7-9592-4E48-94B6-7C4D8E3D0643}" type="sibTrans" cxnId="{CB0530CF-3B5F-42FE-901A-65DE4B1FBD9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38B63F-2470-40A5-A0C7-24306FC5A9B9}">
      <dgm:prSet phldrT="[Texte]" custT="1"/>
      <dgm:spPr/>
      <dgm:t>
        <a:bodyPr/>
        <a:lstStyle/>
        <a:p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Une organisation souple, agile et peu coûteuse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70FFA8-3298-4F97-9939-9363C95F2303}" type="parTrans" cxnId="{BE3C8E76-2A61-4035-B470-19E99F61303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4ADEE5-92A2-4A70-B1A8-D1A1E86791EB}" type="sibTrans" cxnId="{BE3C8E76-2A61-4035-B470-19E99F61303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E5FFD6-6389-400E-A664-8B7E4CCF02D8}">
      <dgm:prSet phldrT="[Texte]" custT="1"/>
      <dgm:spPr/>
      <dgm:t>
        <a:bodyPr/>
        <a:lstStyle/>
        <a:p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Peu d’investissement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561AE2-3AEB-485E-BAC8-5ABAE4C4911B}" type="parTrans" cxnId="{4902AE5F-B62D-45A2-9781-E7B18E77746E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F564C8-09BF-4868-ABD6-AF211CFDBA18}" type="sibTrans" cxnId="{4902AE5F-B62D-45A2-9781-E7B18E77746E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9D5AFA-5B9F-4BE4-A175-4EC73917E4E8}">
      <dgm:prSet phldrT="[Texte]" custT="1"/>
      <dgm:spPr/>
      <dgm:t>
        <a:bodyPr/>
        <a:lstStyle/>
        <a:p>
          <a:r>
            <a:rPr lang="fr-FR" sz="2000" b="1" dirty="0">
              <a:latin typeface="+mn-lt"/>
              <a:cs typeface="Arial" panose="020B0604020202020204" pitchFamily="34" charset="0"/>
            </a:rPr>
            <a:t>Gains financiers</a:t>
          </a:r>
          <a:endParaRPr lang="en-US" sz="2000" b="1" dirty="0">
            <a:latin typeface="+mn-lt"/>
            <a:cs typeface="Arial" panose="020B0604020202020204" pitchFamily="34" charset="0"/>
          </a:endParaRPr>
        </a:p>
      </dgm:t>
    </dgm:pt>
    <dgm:pt modelId="{BD0750FB-FFCC-4363-970B-00CA387935EA}" type="parTrans" cxnId="{9BC9CAAB-9F48-491F-8D3A-2F8B88DBCEDE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CBA202-ABE5-4E4E-9627-813334CB43C0}" type="sibTrans" cxnId="{9BC9CAAB-9F48-491F-8D3A-2F8B88DBCEDE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237DB6-19A0-46F8-8EDB-6FE7E4A8D348}">
      <dgm:prSet phldrT="[Texte]" custT="1"/>
      <dgm:spPr/>
      <dgm:t>
        <a:bodyPr/>
        <a:lstStyle/>
        <a:p>
          <a:r>
            <a:rPr lang="en-US" sz="1800" dirty="0">
              <a:latin typeface="+mn-lt"/>
              <a:cs typeface="Arial" panose="020B0604020202020204" pitchFamily="34" charset="0"/>
            </a:rPr>
            <a:t>Une rentabilité importante</a:t>
          </a:r>
        </a:p>
      </dgm:t>
    </dgm:pt>
    <dgm:pt modelId="{B33413B4-D96E-4C6F-943B-2544F40A4BF1}" type="parTrans" cxnId="{26DFFC30-5886-4084-BD7F-ED2630C22B1A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552D08-6C06-4C48-979C-C72CDB830243}" type="sibTrans" cxnId="{26DFFC30-5886-4084-BD7F-ED2630C22B1A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1A0A47-32E0-453A-B58F-681B8FAD678A}">
      <dgm:prSet phldrT="[Texte]" custT="1"/>
      <dgm:spPr/>
      <dgm:t>
        <a:bodyPr/>
        <a:lstStyle/>
        <a:p>
          <a:r>
            <a:rPr lang="fr-FR" sz="1800" dirty="0">
              <a:latin typeface="+mn-lt"/>
              <a:cs typeface="Arial" panose="020B0604020202020204" pitchFamily="34" charset="0"/>
            </a:rPr>
            <a:t>Un chiffre d’affaires limité mais avec un fort potentiel</a:t>
          </a:r>
          <a:endParaRPr lang="en-US" sz="1800" dirty="0">
            <a:latin typeface="+mn-lt"/>
            <a:cs typeface="Arial" panose="020B0604020202020204" pitchFamily="34" charset="0"/>
          </a:endParaRPr>
        </a:p>
      </dgm:t>
    </dgm:pt>
    <dgm:pt modelId="{DF09EEC6-D894-4D94-8B41-EBA0A0378225}" type="parTrans" cxnId="{63A10AF3-A386-4C85-A7E0-6AFCEC1B95EE}">
      <dgm:prSet/>
      <dgm:spPr/>
      <dgm:t>
        <a:bodyPr/>
        <a:lstStyle/>
        <a:p>
          <a:endParaRPr lang="en-US"/>
        </a:p>
      </dgm:t>
    </dgm:pt>
    <dgm:pt modelId="{8C635C83-D407-4CDE-9CF5-B35353B115E6}" type="sibTrans" cxnId="{63A10AF3-A386-4C85-A7E0-6AFCEC1B95EE}">
      <dgm:prSet/>
      <dgm:spPr/>
      <dgm:t>
        <a:bodyPr/>
        <a:lstStyle/>
        <a:p>
          <a:endParaRPr lang="en-US"/>
        </a:p>
      </dgm:t>
    </dgm:pt>
    <dgm:pt modelId="{35B5F3E9-DF2E-43D8-9EAE-B307473C1739}" type="pres">
      <dgm:prSet presAssocID="{269CF3E0-2E80-4346-9A7E-7E73AC8C2E6D}" presName="Name0" presStyleCnt="0">
        <dgm:presLayoutVars>
          <dgm:dir/>
          <dgm:animLvl val="lvl"/>
          <dgm:resizeHandles val="exact"/>
        </dgm:presLayoutVars>
      </dgm:prSet>
      <dgm:spPr/>
    </dgm:pt>
    <dgm:pt modelId="{6D06D5DF-18FE-42B3-BF6E-BBA0EFE40EE2}" type="pres">
      <dgm:prSet presAssocID="{97755A4F-409F-4652-B834-B6F145D2147C}" presName="linNode" presStyleCnt="0"/>
      <dgm:spPr/>
    </dgm:pt>
    <dgm:pt modelId="{9D0EFE90-FE3A-4360-9246-E26BB1A60B4C}" type="pres">
      <dgm:prSet presAssocID="{97755A4F-409F-4652-B834-B6F145D2147C}" presName="parentText" presStyleLbl="node1" presStyleIdx="0" presStyleCnt="3" custScaleX="64413">
        <dgm:presLayoutVars>
          <dgm:chMax val="1"/>
          <dgm:bulletEnabled val="1"/>
        </dgm:presLayoutVars>
      </dgm:prSet>
      <dgm:spPr/>
    </dgm:pt>
    <dgm:pt modelId="{90742F22-4178-4759-9990-3DA30559C361}" type="pres">
      <dgm:prSet presAssocID="{97755A4F-409F-4652-B834-B6F145D2147C}" presName="descendantText" presStyleLbl="alignAccFollowNode1" presStyleIdx="0" presStyleCnt="3" custScaleX="116054">
        <dgm:presLayoutVars>
          <dgm:bulletEnabled val="1"/>
        </dgm:presLayoutVars>
      </dgm:prSet>
      <dgm:spPr/>
    </dgm:pt>
    <dgm:pt modelId="{0F0589FD-32A9-4EFB-9291-3E84C97F52B7}" type="pres">
      <dgm:prSet presAssocID="{C624FB69-DDE5-44DF-ADC5-211376A19B4E}" presName="sp" presStyleCnt="0"/>
      <dgm:spPr/>
    </dgm:pt>
    <dgm:pt modelId="{751B2645-2378-4691-81F1-6C6CA572CB82}" type="pres">
      <dgm:prSet presAssocID="{6417DDC2-3592-4C36-92BE-73DE49FD4919}" presName="linNode" presStyleCnt="0"/>
      <dgm:spPr/>
    </dgm:pt>
    <dgm:pt modelId="{BA6A2556-D41B-44E8-9B4D-527835824A2F}" type="pres">
      <dgm:prSet presAssocID="{6417DDC2-3592-4C36-92BE-73DE49FD4919}" presName="parentText" presStyleLbl="node1" presStyleIdx="1" presStyleCnt="3" custScaleX="64413">
        <dgm:presLayoutVars>
          <dgm:chMax val="1"/>
          <dgm:bulletEnabled val="1"/>
        </dgm:presLayoutVars>
      </dgm:prSet>
      <dgm:spPr/>
    </dgm:pt>
    <dgm:pt modelId="{F61EF463-7D8C-4CF5-9E5A-0A189378558F}" type="pres">
      <dgm:prSet presAssocID="{6417DDC2-3592-4C36-92BE-73DE49FD4919}" presName="descendantText" presStyleLbl="alignAccFollowNode1" presStyleIdx="1" presStyleCnt="3" custScaleX="116054">
        <dgm:presLayoutVars>
          <dgm:bulletEnabled val="1"/>
        </dgm:presLayoutVars>
      </dgm:prSet>
      <dgm:spPr/>
    </dgm:pt>
    <dgm:pt modelId="{E3F1228D-CF4D-4234-A78D-79EF9242EAD6}" type="pres">
      <dgm:prSet presAssocID="{A0DDE2B7-9592-4E48-94B6-7C4D8E3D0643}" presName="sp" presStyleCnt="0"/>
      <dgm:spPr/>
    </dgm:pt>
    <dgm:pt modelId="{4FCB4249-0BEC-4DC9-8568-EA416DE9D04F}" type="pres">
      <dgm:prSet presAssocID="{C99D5AFA-5B9F-4BE4-A175-4EC73917E4E8}" presName="linNode" presStyleCnt="0"/>
      <dgm:spPr/>
    </dgm:pt>
    <dgm:pt modelId="{95C9690B-26C3-48B9-A33D-D47FD55B2BE6}" type="pres">
      <dgm:prSet presAssocID="{C99D5AFA-5B9F-4BE4-A175-4EC73917E4E8}" presName="parentText" presStyleLbl="node1" presStyleIdx="2" presStyleCnt="3" custScaleX="64413">
        <dgm:presLayoutVars>
          <dgm:chMax val="1"/>
          <dgm:bulletEnabled val="1"/>
        </dgm:presLayoutVars>
      </dgm:prSet>
      <dgm:spPr/>
    </dgm:pt>
    <dgm:pt modelId="{273FA1A5-8EF6-4F39-8591-8542F8C28C7D}" type="pres">
      <dgm:prSet presAssocID="{C99D5AFA-5B9F-4BE4-A175-4EC73917E4E8}" presName="descendantText" presStyleLbl="alignAccFollowNode1" presStyleIdx="2" presStyleCnt="3" custScaleX="116054">
        <dgm:presLayoutVars>
          <dgm:bulletEnabled val="1"/>
        </dgm:presLayoutVars>
      </dgm:prSet>
      <dgm:spPr/>
    </dgm:pt>
  </dgm:ptLst>
  <dgm:cxnLst>
    <dgm:cxn modelId="{40BD881B-2B76-4099-B6EE-54F6BF4736D3}" type="presOf" srcId="{97755A4F-409F-4652-B834-B6F145D2147C}" destId="{9D0EFE90-FE3A-4360-9246-E26BB1A60B4C}" srcOrd="0" destOrd="0" presId="urn:microsoft.com/office/officeart/2005/8/layout/vList5"/>
    <dgm:cxn modelId="{B8183E1F-935A-4B3C-AEE4-2E4A577D5885}" type="presOf" srcId="{F8237DB6-19A0-46F8-8EDB-6FE7E4A8D348}" destId="{273FA1A5-8EF6-4F39-8591-8542F8C28C7D}" srcOrd="0" destOrd="1" presId="urn:microsoft.com/office/officeart/2005/8/layout/vList5"/>
    <dgm:cxn modelId="{26DFFC30-5886-4084-BD7F-ED2630C22B1A}" srcId="{C99D5AFA-5B9F-4BE4-A175-4EC73917E4E8}" destId="{F8237DB6-19A0-46F8-8EDB-6FE7E4A8D348}" srcOrd="1" destOrd="0" parTransId="{B33413B4-D96E-4C6F-943B-2544F40A4BF1}" sibTransId="{3E552D08-6C06-4C48-979C-C72CDB830243}"/>
    <dgm:cxn modelId="{15DB5533-BACC-4226-A19E-F1F415747227}" type="presOf" srcId="{C99D5AFA-5B9F-4BE4-A175-4EC73917E4E8}" destId="{95C9690B-26C3-48B9-A33D-D47FD55B2BE6}" srcOrd="0" destOrd="0" presId="urn:microsoft.com/office/officeart/2005/8/layout/vList5"/>
    <dgm:cxn modelId="{4902AE5F-B62D-45A2-9781-E7B18E77746E}" srcId="{6417DDC2-3592-4C36-92BE-73DE49FD4919}" destId="{47E5FFD6-6389-400E-A664-8B7E4CCF02D8}" srcOrd="1" destOrd="0" parTransId="{09561AE2-3AEB-485E-BAC8-5ABAE4C4911B}" sibTransId="{05F564C8-09BF-4868-ABD6-AF211CFDBA18}"/>
    <dgm:cxn modelId="{DF6DE35F-BA4F-4850-8864-1E7DF81AA65F}" type="presOf" srcId="{6417DDC2-3592-4C36-92BE-73DE49FD4919}" destId="{BA6A2556-D41B-44E8-9B4D-527835824A2F}" srcOrd="0" destOrd="0" presId="urn:microsoft.com/office/officeart/2005/8/layout/vList5"/>
    <dgm:cxn modelId="{0D9BA961-362D-4467-998C-6B08B367E51A}" srcId="{269CF3E0-2E80-4346-9A7E-7E73AC8C2E6D}" destId="{97755A4F-409F-4652-B834-B6F145D2147C}" srcOrd="0" destOrd="0" parTransId="{C8091A91-FE65-4211-8449-85BF12A37029}" sibTransId="{C624FB69-DDE5-44DF-ADC5-211376A19B4E}"/>
    <dgm:cxn modelId="{6DD29A47-5B6E-4639-B964-E8E3DF30C047}" type="presOf" srcId="{269CF3E0-2E80-4346-9A7E-7E73AC8C2E6D}" destId="{35B5F3E9-DF2E-43D8-9EAE-B307473C1739}" srcOrd="0" destOrd="0" presId="urn:microsoft.com/office/officeart/2005/8/layout/vList5"/>
    <dgm:cxn modelId="{BE3C8E76-2A61-4035-B470-19E99F61303D}" srcId="{6417DDC2-3592-4C36-92BE-73DE49FD4919}" destId="{1C38B63F-2470-40A5-A0C7-24306FC5A9B9}" srcOrd="0" destOrd="0" parTransId="{0D70FFA8-3298-4F97-9939-9363C95F2303}" sibTransId="{204ADEE5-92A2-4A70-B1A8-D1A1E86791EB}"/>
    <dgm:cxn modelId="{B6BB587A-B69F-48D2-BC11-8B0EEED6B380}" type="presOf" srcId="{47E5FFD6-6389-400E-A664-8B7E4CCF02D8}" destId="{F61EF463-7D8C-4CF5-9E5A-0A189378558F}" srcOrd="0" destOrd="1" presId="urn:microsoft.com/office/officeart/2005/8/layout/vList5"/>
    <dgm:cxn modelId="{A9CC5081-0D4F-405A-AA2C-5BE5875A98BC}" srcId="{97755A4F-409F-4652-B834-B6F145D2147C}" destId="{F2919C20-0AC3-4289-8849-9C1B66CE6C3E}" srcOrd="1" destOrd="0" parTransId="{C929595E-EB62-407F-86B4-0FFAFCC1D39C}" sibTransId="{86732B1C-4656-496C-ADF6-47BB0D1C493F}"/>
    <dgm:cxn modelId="{9BC9CAAB-9F48-491F-8D3A-2F8B88DBCEDE}" srcId="{269CF3E0-2E80-4346-9A7E-7E73AC8C2E6D}" destId="{C99D5AFA-5B9F-4BE4-A175-4EC73917E4E8}" srcOrd="2" destOrd="0" parTransId="{BD0750FB-FFCC-4363-970B-00CA387935EA}" sibTransId="{DDCBA202-ABE5-4E4E-9627-813334CB43C0}"/>
    <dgm:cxn modelId="{297141C9-F08C-41FF-9BBE-6587800995B2}" type="presOf" srcId="{481A0A47-32E0-453A-B58F-681B8FAD678A}" destId="{273FA1A5-8EF6-4F39-8591-8542F8C28C7D}" srcOrd="0" destOrd="0" presId="urn:microsoft.com/office/officeart/2005/8/layout/vList5"/>
    <dgm:cxn modelId="{CB0530CF-3B5F-42FE-901A-65DE4B1FBD90}" srcId="{269CF3E0-2E80-4346-9A7E-7E73AC8C2E6D}" destId="{6417DDC2-3592-4C36-92BE-73DE49FD4919}" srcOrd="1" destOrd="0" parTransId="{CEDB1627-2842-4311-9AC7-97C12C218ADA}" sibTransId="{A0DDE2B7-9592-4E48-94B6-7C4D8E3D0643}"/>
    <dgm:cxn modelId="{D9219DDC-9F29-49D8-8A8E-C0BB1F80C14C}" srcId="{97755A4F-409F-4652-B834-B6F145D2147C}" destId="{DA86D3CC-8656-4FD2-8E83-BF8DF0EFCAA9}" srcOrd="0" destOrd="0" parTransId="{F4828222-8699-4C4C-8286-827DEFF08A8F}" sibTransId="{2D36F42A-28A1-40C6-A081-2EFC1B930673}"/>
    <dgm:cxn modelId="{BA7551E0-DED5-49AD-84A6-7E6DCDA103FE}" type="presOf" srcId="{DA86D3CC-8656-4FD2-8E83-BF8DF0EFCAA9}" destId="{90742F22-4178-4759-9990-3DA30559C361}" srcOrd="0" destOrd="0" presId="urn:microsoft.com/office/officeart/2005/8/layout/vList5"/>
    <dgm:cxn modelId="{63A10AF3-A386-4C85-A7E0-6AFCEC1B95EE}" srcId="{C99D5AFA-5B9F-4BE4-A175-4EC73917E4E8}" destId="{481A0A47-32E0-453A-B58F-681B8FAD678A}" srcOrd="0" destOrd="0" parTransId="{DF09EEC6-D894-4D94-8B41-EBA0A0378225}" sibTransId="{8C635C83-D407-4CDE-9CF5-B35353B115E6}"/>
    <dgm:cxn modelId="{3C14B6F9-55D0-45A8-8A65-B374E52F23AD}" type="presOf" srcId="{F2919C20-0AC3-4289-8849-9C1B66CE6C3E}" destId="{90742F22-4178-4759-9990-3DA30559C361}" srcOrd="0" destOrd="1" presId="urn:microsoft.com/office/officeart/2005/8/layout/vList5"/>
    <dgm:cxn modelId="{705BBBFF-2642-44DB-9C17-4E331B259982}" type="presOf" srcId="{1C38B63F-2470-40A5-A0C7-24306FC5A9B9}" destId="{F61EF463-7D8C-4CF5-9E5A-0A189378558F}" srcOrd="0" destOrd="0" presId="urn:microsoft.com/office/officeart/2005/8/layout/vList5"/>
    <dgm:cxn modelId="{7091E7DC-2C5D-4D33-8F69-992800717C5D}" type="presParOf" srcId="{35B5F3E9-DF2E-43D8-9EAE-B307473C1739}" destId="{6D06D5DF-18FE-42B3-BF6E-BBA0EFE40EE2}" srcOrd="0" destOrd="0" presId="urn:microsoft.com/office/officeart/2005/8/layout/vList5"/>
    <dgm:cxn modelId="{FC854C38-70FC-44BD-B645-1276F359E5C8}" type="presParOf" srcId="{6D06D5DF-18FE-42B3-BF6E-BBA0EFE40EE2}" destId="{9D0EFE90-FE3A-4360-9246-E26BB1A60B4C}" srcOrd="0" destOrd="0" presId="urn:microsoft.com/office/officeart/2005/8/layout/vList5"/>
    <dgm:cxn modelId="{9000CF79-1947-4AEC-8CF2-53BCD3C0DCF4}" type="presParOf" srcId="{6D06D5DF-18FE-42B3-BF6E-BBA0EFE40EE2}" destId="{90742F22-4178-4759-9990-3DA30559C361}" srcOrd="1" destOrd="0" presId="urn:microsoft.com/office/officeart/2005/8/layout/vList5"/>
    <dgm:cxn modelId="{664D1B68-284D-4560-BD63-4D255D26D082}" type="presParOf" srcId="{35B5F3E9-DF2E-43D8-9EAE-B307473C1739}" destId="{0F0589FD-32A9-4EFB-9291-3E84C97F52B7}" srcOrd="1" destOrd="0" presId="urn:microsoft.com/office/officeart/2005/8/layout/vList5"/>
    <dgm:cxn modelId="{7353CBD6-CB1E-4C52-90A6-84D3E874A194}" type="presParOf" srcId="{35B5F3E9-DF2E-43D8-9EAE-B307473C1739}" destId="{751B2645-2378-4691-81F1-6C6CA572CB82}" srcOrd="2" destOrd="0" presId="urn:microsoft.com/office/officeart/2005/8/layout/vList5"/>
    <dgm:cxn modelId="{05E86755-BE9C-4EA1-8EA8-B5A029C1AFEA}" type="presParOf" srcId="{751B2645-2378-4691-81F1-6C6CA572CB82}" destId="{BA6A2556-D41B-44E8-9B4D-527835824A2F}" srcOrd="0" destOrd="0" presId="urn:microsoft.com/office/officeart/2005/8/layout/vList5"/>
    <dgm:cxn modelId="{C90CA8F3-055F-45BD-B9A6-AFE7EA74E523}" type="presParOf" srcId="{751B2645-2378-4691-81F1-6C6CA572CB82}" destId="{F61EF463-7D8C-4CF5-9E5A-0A189378558F}" srcOrd="1" destOrd="0" presId="urn:microsoft.com/office/officeart/2005/8/layout/vList5"/>
    <dgm:cxn modelId="{C65B1CA2-2166-4086-8639-8F7E67CBEF72}" type="presParOf" srcId="{35B5F3E9-DF2E-43D8-9EAE-B307473C1739}" destId="{E3F1228D-CF4D-4234-A78D-79EF9242EAD6}" srcOrd="3" destOrd="0" presId="urn:microsoft.com/office/officeart/2005/8/layout/vList5"/>
    <dgm:cxn modelId="{9D0B1A0D-E058-4C71-828D-C22F26759706}" type="presParOf" srcId="{35B5F3E9-DF2E-43D8-9EAE-B307473C1739}" destId="{4FCB4249-0BEC-4DC9-8568-EA416DE9D04F}" srcOrd="4" destOrd="0" presId="urn:microsoft.com/office/officeart/2005/8/layout/vList5"/>
    <dgm:cxn modelId="{BE66B71E-196F-435D-AA08-F0361CC2F3C7}" type="presParOf" srcId="{4FCB4249-0BEC-4DC9-8568-EA416DE9D04F}" destId="{95C9690B-26C3-48B9-A33D-D47FD55B2BE6}" srcOrd="0" destOrd="0" presId="urn:microsoft.com/office/officeart/2005/8/layout/vList5"/>
    <dgm:cxn modelId="{A8256A79-BCA9-425C-B362-4B2F2BE2A3B2}" type="presParOf" srcId="{4FCB4249-0BEC-4DC9-8568-EA416DE9D04F}" destId="{273FA1A5-8EF6-4F39-8591-8542F8C28C7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B2DC5F-DDD9-419F-B822-3BB97606E21F}">
      <dsp:nvSpPr>
        <dsp:cNvPr id="0" name=""/>
        <dsp:cNvSpPr/>
      </dsp:nvSpPr>
      <dsp:spPr>
        <a:xfrm>
          <a:off x="729965" y="0"/>
          <a:ext cx="8272943" cy="3000164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9BBAD4-BF4C-4C0A-9405-8E9D6DBCC213}">
      <dsp:nvSpPr>
        <dsp:cNvPr id="0" name=""/>
        <dsp:cNvSpPr/>
      </dsp:nvSpPr>
      <dsp:spPr>
        <a:xfrm>
          <a:off x="653" y="900049"/>
          <a:ext cx="1764202" cy="120006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Sourcing</a:t>
          </a:r>
        </a:p>
      </dsp:txBody>
      <dsp:txXfrm>
        <a:off x="59235" y="958631"/>
        <a:ext cx="1647038" cy="1082901"/>
      </dsp:txXfrm>
    </dsp:sp>
    <dsp:sp modelId="{E4D41415-E2C1-45CC-85D9-EAD746215B60}">
      <dsp:nvSpPr>
        <dsp:cNvPr id="0" name=""/>
        <dsp:cNvSpPr/>
      </dsp:nvSpPr>
      <dsp:spPr>
        <a:xfrm>
          <a:off x="1992494" y="900049"/>
          <a:ext cx="1764202" cy="1200065"/>
        </a:xfrm>
        <a:prstGeom prst="roundRect">
          <a:avLst/>
        </a:prstGeom>
        <a:solidFill>
          <a:schemeClr val="accent4">
            <a:hueOff val="5105758"/>
            <a:satOff val="-5996"/>
            <a:lumOff val="230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Production</a:t>
          </a:r>
        </a:p>
      </dsp:txBody>
      <dsp:txXfrm>
        <a:off x="2051076" y="958631"/>
        <a:ext cx="1647038" cy="1082901"/>
      </dsp:txXfrm>
    </dsp:sp>
    <dsp:sp modelId="{1B941726-B62F-4A8D-9165-5A1D6FF07AB2}">
      <dsp:nvSpPr>
        <dsp:cNvPr id="0" name=""/>
        <dsp:cNvSpPr/>
      </dsp:nvSpPr>
      <dsp:spPr>
        <a:xfrm>
          <a:off x="3984336" y="900049"/>
          <a:ext cx="1764202" cy="1200065"/>
        </a:xfrm>
        <a:prstGeom prst="roundRect">
          <a:avLst/>
        </a:prstGeom>
        <a:solidFill>
          <a:schemeClr val="accent4">
            <a:hueOff val="10211516"/>
            <a:satOff val="-11993"/>
            <a:lumOff val="460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Logistique</a:t>
          </a:r>
        </a:p>
      </dsp:txBody>
      <dsp:txXfrm>
        <a:off x="4042918" y="958631"/>
        <a:ext cx="1647038" cy="1082901"/>
      </dsp:txXfrm>
    </dsp:sp>
    <dsp:sp modelId="{9440B060-627D-43EC-A6BA-94AAD8ADB563}">
      <dsp:nvSpPr>
        <dsp:cNvPr id="0" name=""/>
        <dsp:cNvSpPr/>
      </dsp:nvSpPr>
      <dsp:spPr>
        <a:xfrm>
          <a:off x="5976177" y="900049"/>
          <a:ext cx="1764202" cy="1200065"/>
        </a:xfrm>
        <a:prstGeom prst="roundRect">
          <a:avLst/>
        </a:prstGeom>
        <a:solidFill>
          <a:schemeClr val="accent4">
            <a:hueOff val="15317274"/>
            <a:satOff val="-17989"/>
            <a:lumOff val="691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Marketing</a:t>
          </a:r>
        </a:p>
      </dsp:txBody>
      <dsp:txXfrm>
        <a:off x="6034759" y="958631"/>
        <a:ext cx="1647038" cy="1082901"/>
      </dsp:txXfrm>
    </dsp:sp>
    <dsp:sp modelId="{CEA3B5E8-133A-46D2-ADB4-FEFDE6FE5171}">
      <dsp:nvSpPr>
        <dsp:cNvPr id="0" name=""/>
        <dsp:cNvSpPr/>
      </dsp:nvSpPr>
      <dsp:spPr>
        <a:xfrm>
          <a:off x="7968019" y="900049"/>
          <a:ext cx="1764202" cy="1200065"/>
        </a:xfrm>
        <a:prstGeom prst="roundRect">
          <a:avLst/>
        </a:prstGeom>
        <a:solidFill>
          <a:schemeClr val="accent4">
            <a:hueOff val="20423033"/>
            <a:satOff val="-23986"/>
            <a:lumOff val="921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Ventes</a:t>
          </a:r>
        </a:p>
      </dsp:txBody>
      <dsp:txXfrm>
        <a:off x="8026601" y="958631"/>
        <a:ext cx="1647038" cy="10829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4E5F86-A76B-4753-A171-42DBA41701DB}">
      <dsp:nvSpPr>
        <dsp:cNvPr id="0" name=""/>
        <dsp:cNvSpPr/>
      </dsp:nvSpPr>
      <dsp:spPr>
        <a:xfrm>
          <a:off x="126101" y="0"/>
          <a:ext cx="4290917" cy="201009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i="0" kern="1200" dirty="0">
              <a:latin typeface="+mn-lt"/>
              <a:cs typeface="Arial" panose="020B0604020202020204" pitchFamily="34" charset="0"/>
            </a:rPr>
            <a:t>Opportunités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+mn-lt"/>
              <a:cs typeface="Arial" panose="020B0604020202020204" pitchFamily="34" charset="0"/>
            </a:rPr>
            <a:t>- </a:t>
          </a:r>
          <a:r>
            <a:rPr lang="en-US" sz="1600" kern="1200" dirty="0" err="1">
              <a:latin typeface="+mn-lt"/>
              <a:cs typeface="Arial" panose="020B0604020202020204" pitchFamily="34" charset="0"/>
            </a:rPr>
            <a:t>Développement</a:t>
          </a:r>
          <a:r>
            <a:rPr lang="en-US" sz="1600" kern="1200" dirty="0">
              <a:latin typeface="+mn-lt"/>
              <a:cs typeface="Arial" panose="020B0604020202020204" pitchFamily="34" charset="0"/>
            </a:rPr>
            <a:t> des</a:t>
          </a:r>
        </a:p>
      </dsp:txBody>
      <dsp:txXfrm>
        <a:off x="126101" y="0"/>
        <a:ext cx="4290917" cy="2010093"/>
      </dsp:txXfrm>
    </dsp:sp>
    <dsp:sp modelId="{42EDF49E-51CD-4D28-A0B2-E0FE340D0760}">
      <dsp:nvSpPr>
        <dsp:cNvPr id="0" name=""/>
        <dsp:cNvSpPr/>
      </dsp:nvSpPr>
      <dsp:spPr>
        <a:xfrm>
          <a:off x="4615364" y="0"/>
          <a:ext cx="4269239" cy="2010093"/>
        </a:xfrm>
        <a:prstGeom prst="rect">
          <a:avLst/>
        </a:prstGeom>
        <a:solidFill>
          <a:schemeClr val="accent3">
            <a:hueOff val="-471397"/>
            <a:satOff val="2142"/>
            <a:lumOff val="-248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i="0" kern="1200" dirty="0">
              <a:latin typeface="Arial" panose="020B0604020202020204" pitchFamily="34" charset="0"/>
              <a:cs typeface="Arial" panose="020B0604020202020204" pitchFamily="34" charset="0"/>
            </a:rPr>
            <a:t>Menaces</a:t>
          </a:r>
          <a:r>
            <a:rPr lang="fr-FR" sz="28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latin typeface="Arial" panose="020B0604020202020204" pitchFamily="34" charset="0"/>
              <a:cs typeface="Arial" panose="020B0604020202020204" pitchFamily="34" charset="0"/>
            </a:rPr>
            <a:t>- Baisse de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15364" y="0"/>
        <a:ext cx="4269239" cy="2010093"/>
      </dsp:txXfrm>
    </dsp:sp>
    <dsp:sp modelId="{D244C6EA-FBA6-4C96-962E-F6C53FD17427}">
      <dsp:nvSpPr>
        <dsp:cNvPr id="0" name=""/>
        <dsp:cNvSpPr/>
      </dsp:nvSpPr>
      <dsp:spPr>
        <a:xfrm>
          <a:off x="162113" y="2218532"/>
          <a:ext cx="4244066" cy="2274828"/>
        </a:xfrm>
        <a:prstGeom prst="rect">
          <a:avLst/>
        </a:prstGeom>
        <a:solidFill>
          <a:schemeClr val="accent3">
            <a:hueOff val="-942795"/>
            <a:satOff val="4283"/>
            <a:lumOff val="-496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800" b="1" i="0" kern="1200" dirty="0">
            <a:latin typeface="+mn-lt"/>
            <a:cs typeface="Arial" panose="020B0604020202020204" pitchFamily="34" charset="0"/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i="0" kern="1200" dirty="0">
              <a:latin typeface="+mn-lt"/>
              <a:cs typeface="Arial" panose="020B0604020202020204" pitchFamily="34" charset="0"/>
            </a:rPr>
            <a:t>Forces</a:t>
          </a:r>
          <a:endParaRPr lang="fr-FR" sz="2800" b="1" i="0" kern="1200" dirty="0">
            <a:latin typeface="+mn-lt"/>
            <a:cs typeface="Arial" panose="020B0604020202020204" pitchFamily="34" charset="0"/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latin typeface="+mn-lt"/>
              <a:cs typeface="Arial" panose="020B0604020202020204" pitchFamily="34" charset="0"/>
            </a:rPr>
            <a:t>- Spécialisation et connaissance métier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latin typeface="+mn-lt"/>
              <a:cs typeface="Arial" panose="020B0604020202020204" pitchFamily="34" charset="0"/>
            </a:rPr>
            <a:t>- Adaptabilité et robustesse des logiciels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latin typeface="+mn-lt"/>
              <a:cs typeface="Arial" panose="020B0604020202020204" pitchFamily="34" charset="0"/>
            </a:rPr>
            <a:t>- Qualité et efficacité de la prestation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 dirty="0">
            <a:latin typeface="+mn-lt"/>
            <a:cs typeface="Arial" panose="020B0604020202020204" pitchFamily="34" charset="0"/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latin typeface="+mn-lt"/>
            <a:cs typeface="Arial" panose="020B0604020202020204" pitchFamily="34" charset="0"/>
          </a:endParaRPr>
        </a:p>
      </dsp:txBody>
      <dsp:txXfrm>
        <a:off x="162113" y="2218532"/>
        <a:ext cx="4244066" cy="2274828"/>
      </dsp:txXfrm>
    </dsp:sp>
    <dsp:sp modelId="{A24BEF0D-AC8B-4A1C-8F39-1427AC5C41D2}">
      <dsp:nvSpPr>
        <dsp:cNvPr id="0" name=""/>
        <dsp:cNvSpPr/>
      </dsp:nvSpPr>
      <dsp:spPr>
        <a:xfrm>
          <a:off x="4604525" y="2218532"/>
          <a:ext cx="4244066" cy="2274828"/>
        </a:xfrm>
        <a:prstGeom prst="rect">
          <a:avLst/>
        </a:prstGeom>
        <a:solidFill>
          <a:schemeClr val="accent3">
            <a:hueOff val="-1414192"/>
            <a:satOff val="6425"/>
            <a:lumOff val="-745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i="0" kern="1200" dirty="0">
              <a:latin typeface="+mn-lt"/>
              <a:cs typeface="Arial" panose="020B0604020202020204" pitchFamily="34" charset="0"/>
            </a:rPr>
            <a:t>Faiblesses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latin typeface="+mn-lt"/>
              <a:cs typeface="Arial" panose="020B0604020202020204" pitchFamily="34" charset="0"/>
            </a:rPr>
            <a:t>- Manque de visibilité en terme de communication (dont internet)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latin typeface="+mn-lt"/>
              <a:cs typeface="Arial" panose="020B0604020202020204" pitchFamily="34" charset="0"/>
            </a:rPr>
            <a:t>- Marketing à revoir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 dirty="0">
            <a:latin typeface="+mn-lt"/>
            <a:cs typeface="Arial" panose="020B0604020202020204" pitchFamily="34" charset="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 dirty="0">
            <a:latin typeface="+mn-lt"/>
            <a:cs typeface="Arial" panose="020B0604020202020204" pitchFamily="34" charset="0"/>
          </a:endParaRPr>
        </a:p>
      </dsp:txBody>
      <dsp:txXfrm>
        <a:off x="4604525" y="2218532"/>
        <a:ext cx="4244066" cy="22748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742F22-4178-4759-9990-3DA30559C361}">
      <dsp:nvSpPr>
        <dsp:cNvPr id="0" name=""/>
        <dsp:cNvSpPr/>
      </dsp:nvSpPr>
      <dsp:spPr>
        <a:xfrm rot="5400000">
          <a:off x="5506678" y="-2988734"/>
          <a:ext cx="1018432" cy="7254367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latin typeface="+mn-lt"/>
              <a:cs typeface="Arial" panose="020B0604020202020204" pitchFamily="34" charset="0"/>
            </a:rPr>
            <a:t>Des solutions sur mesure pour le secteur de la </a:t>
          </a:r>
          <a:r>
            <a:rPr lang="en-US" sz="1800" kern="1200" dirty="0" err="1">
              <a:latin typeface="+mn-lt"/>
              <a:cs typeface="Arial" panose="020B0604020202020204" pitchFamily="34" charset="0"/>
            </a:rPr>
            <a:t>cosmétique</a:t>
          </a:r>
          <a:endParaRPr lang="en-US" sz="1800" kern="1200" dirty="0">
            <a:latin typeface="+mn-lt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>
              <a:latin typeface="+mn-lt"/>
              <a:cs typeface="Arial" panose="020B0604020202020204" pitchFamily="34" charset="0"/>
            </a:rPr>
            <a:t>Une expertise et une efficacité qui ne sont plus à démontrer</a:t>
          </a:r>
          <a:endParaRPr lang="en-US" sz="1800" kern="1200" dirty="0">
            <a:latin typeface="+mn-lt"/>
            <a:cs typeface="Arial" panose="020B0604020202020204" pitchFamily="34" charset="0"/>
          </a:endParaRPr>
        </a:p>
      </dsp:txBody>
      <dsp:txXfrm rot="-5400000">
        <a:off x="2388711" y="178949"/>
        <a:ext cx="7204651" cy="919000"/>
      </dsp:txXfrm>
    </dsp:sp>
    <dsp:sp modelId="{9D0EFE90-FE3A-4360-9246-E26BB1A60B4C}">
      <dsp:nvSpPr>
        <dsp:cNvPr id="0" name=""/>
        <dsp:cNvSpPr/>
      </dsp:nvSpPr>
      <dsp:spPr>
        <a:xfrm>
          <a:off x="123882" y="1928"/>
          <a:ext cx="2264829" cy="12730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+mn-lt"/>
              <a:cs typeface="Arial" panose="020B0604020202020204" pitchFamily="34" charset="0"/>
            </a:rPr>
            <a:t>Offre de valeur</a:t>
          </a:r>
          <a:endParaRPr lang="en-US" sz="2000" b="1" kern="1200" dirty="0">
            <a:latin typeface="+mn-lt"/>
            <a:cs typeface="Arial" panose="020B0604020202020204" pitchFamily="34" charset="0"/>
          </a:endParaRPr>
        </a:p>
      </dsp:txBody>
      <dsp:txXfrm>
        <a:off x="186027" y="64073"/>
        <a:ext cx="2140539" cy="1148750"/>
      </dsp:txXfrm>
    </dsp:sp>
    <dsp:sp modelId="{F61EF463-7D8C-4CF5-9E5A-0A189378558F}">
      <dsp:nvSpPr>
        <dsp:cNvPr id="0" name=""/>
        <dsp:cNvSpPr/>
      </dsp:nvSpPr>
      <dsp:spPr>
        <a:xfrm rot="5400000">
          <a:off x="5506678" y="-1652042"/>
          <a:ext cx="1018432" cy="7254367"/>
        </a:xfrm>
        <a:prstGeom prst="round2SameRect">
          <a:avLst/>
        </a:prstGeom>
        <a:solidFill>
          <a:schemeClr val="accent4">
            <a:tint val="40000"/>
            <a:alpha val="90000"/>
            <a:hueOff val="10329230"/>
            <a:satOff val="-5624"/>
            <a:lumOff val="737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10329230"/>
              <a:satOff val="-5624"/>
              <a:lumOff val="7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Une organisation souple, agile et peu coûteuse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Peu d’investissement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388711" y="1515641"/>
        <a:ext cx="7204651" cy="919000"/>
      </dsp:txXfrm>
    </dsp:sp>
    <dsp:sp modelId="{BA6A2556-D41B-44E8-9B4D-527835824A2F}">
      <dsp:nvSpPr>
        <dsp:cNvPr id="0" name=""/>
        <dsp:cNvSpPr/>
      </dsp:nvSpPr>
      <dsp:spPr>
        <a:xfrm>
          <a:off x="123882" y="1338621"/>
          <a:ext cx="2264829" cy="1273040"/>
        </a:xfrm>
        <a:prstGeom prst="roundRect">
          <a:avLst/>
        </a:prstGeom>
        <a:solidFill>
          <a:schemeClr val="accent4">
            <a:hueOff val="10211516"/>
            <a:satOff val="-11993"/>
            <a:lumOff val="4608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+mn-lt"/>
              <a:cs typeface="Arial" panose="020B0604020202020204" pitchFamily="34" charset="0"/>
            </a:rPr>
            <a:t>Organisation</a:t>
          </a:r>
          <a:endParaRPr lang="en-US" sz="2000" b="1" kern="1200" dirty="0">
            <a:latin typeface="+mn-lt"/>
            <a:cs typeface="Arial" panose="020B0604020202020204" pitchFamily="34" charset="0"/>
          </a:endParaRPr>
        </a:p>
      </dsp:txBody>
      <dsp:txXfrm>
        <a:off x="186027" y="1400766"/>
        <a:ext cx="2140539" cy="1148750"/>
      </dsp:txXfrm>
    </dsp:sp>
    <dsp:sp modelId="{273FA1A5-8EF6-4F39-8591-8542F8C28C7D}">
      <dsp:nvSpPr>
        <dsp:cNvPr id="0" name=""/>
        <dsp:cNvSpPr/>
      </dsp:nvSpPr>
      <dsp:spPr>
        <a:xfrm rot="5400000">
          <a:off x="5506678" y="-315349"/>
          <a:ext cx="1018432" cy="7254367"/>
        </a:xfrm>
        <a:prstGeom prst="round2SameRect">
          <a:avLst/>
        </a:prstGeom>
        <a:solidFill>
          <a:schemeClr val="accent4">
            <a:tint val="40000"/>
            <a:alpha val="90000"/>
            <a:hueOff val="20658461"/>
            <a:satOff val="-11248"/>
            <a:lumOff val="1474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20658461"/>
              <a:satOff val="-11248"/>
              <a:lumOff val="14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>
              <a:latin typeface="+mn-lt"/>
              <a:cs typeface="Arial" panose="020B0604020202020204" pitchFamily="34" charset="0"/>
            </a:rPr>
            <a:t>Un chiffre d’affaires limité mais avec un fort potentiel</a:t>
          </a:r>
          <a:endParaRPr lang="en-US" sz="1800" kern="1200" dirty="0">
            <a:latin typeface="+mn-lt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latin typeface="+mn-lt"/>
              <a:cs typeface="Arial" panose="020B0604020202020204" pitchFamily="34" charset="0"/>
            </a:rPr>
            <a:t>Une rentabilité importante</a:t>
          </a:r>
        </a:p>
      </dsp:txBody>
      <dsp:txXfrm rot="-5400000">
        <a:off x="2388711" y="2852334"/>
        <a:ext cx="7204651" cy="919000"/>
      </dsp:txXfrm>
    </dsp:sp>
    <dsp:sp modelId="{95C9690B-26C3-48B9-A33D-D47FD55B2BE6}">
      <dsp:nvSpPr>
        <dsp:cNvPr id="0" name=""/>
        <dsp:cNvSpPr/>
      </dsp:nvSpPr>
      <dsp:spPr>
        <a:xfrm>
          <a:off x="123882" y="2675313"/>
          <a:ext cx="2264829" cy="1273040"/>
        </a:xfrm>
        <a:prstGeom prst="roundRect">
          <a:avLst/>
        </a:prstGeom>
        <a:solidFill>
          <a:schemeClr val="accent4">
            <a:hueOff val="20423033"/>
            <a:satOff val="-23986"/>
            <a:lumOff val="9216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+mn-lt"/>
              <a:cs typeface="Arial" panose="020B0604020202020204" pitchFamily="34" charset="0"/>
            </a:rPr>
            <a:t>Gains financiers</a:t>
          </a:r>
          <a:endParaRPr lang="en-US" sz="2000" b="1" kern="1200" dirty="0">
            <a:latin typeface="+mn-lt"/>
            <a:cs typeface="Arial" panose="020B0604020202020204" pitchFamily="34" charset="0"/>
          </a:endParaRPr>
        </a:p>
      </dsp:txBody>
      <dsp:txXfrm>
        <a:off x="186027" y="2737458"/>
        <a:ext cx="2140539" cy="1148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65B5B2-853A-46A7-A218-90BC252B988D}" type="datetimeFigureOut">
              <a:rPr lang="fr-FR" smtClean="0"/>
              <a:t>30/04/2022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188F9-47E7-4FF8-A3F7-AA201DB0F4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9488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188F9-47E7-4FF8-A3F7-AA201DB0F4C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4719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WikiCréa®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E99C-B56E-436A-85DF-0E26127346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234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WikiCréa®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E99C-B56E-436A-85DF-0E26127346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3620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WikiCréa®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E99C-B56E-436A-85DF-0E26127346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564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>
            <a:extLst>
              <a:ext uri="{FF2B5EF4-FFF2-40B4-BE49-F238E27FC236}">
                <a16:creationId xmlns:a16="http://schemas.microsoft.com/office/drawing/2014/main" id="{F5E3E356-E6AB-4FAC-BFC1-614CC4A961B4}"/>
              </a:ext>
            </a:extLst>
          </p:cNvPr>
          <p:cNvGrpSpPr/>
          <p:nvPr userDrawn="1"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FABB0">
                <a:alpha val="2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gradFill flip="none" rotWithShape="1">
              <a:gsLst>
                <a:gs pos="0">
                  <a:srgbClr val="2FABB0">
                    <a:shade val="30000"/>
                    <a:satMod val="115000"/>
                  </a:srgbClr>
                </a:gs>
                <a:gs pos="50000">
                  <a:srgbClr val="2FABB0">
                    <a:shade val="67500"/>
                    <a:satMod val="115000"/>
                  </a:srgbClr>
                </a:gs>
                <a:gs pos="100000">
                  <a:srgbClr val="2FABB0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FABB0">
                <a:alpha val="7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DCD9D9">
                <a:alpha val="7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FABB0">
                    <a:shade val="30000"/>
                    <a:satMod val="115000"/>
                  </a:srgbClr>
                </a:gs>
                <a:gs pos="50000">
                  <a:srgbClr val="2FABB0">
                    <a:shade val="67500"/>
                    <a:satMod val="115000"/>
                  </a:srgbClr>
                </a:gs>
                <a:gs pos="100000">
                  <a:srgbClr val="2FABB0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gradFill flip="none" rotWithShape="1">
              <a:gsLst>
                <a:gs pos="0">
                  <a:srgbClr val="2FABB0">
                    <a:tint val="66000"/>
                    <a:satMod val="160000"/>
                  </a:srgbClr>
                </a:gs>
                <a:gs pos="50000">
                  <a:srgbClr val="2FABB0">
                    <a:tint val="44500"/>
                    <a:satMod val="160000"/>
                  </a:srgbClr>
                </a:gs>
                <a:gs pos="100000">
                  <a:srgbClr val="2FABB0">
                    <a:tint val="23500"/>
                    <a:satMod val="160000"/>
                  </a:srgbClr>
                </a:gs>
              </a:gsLst>
              <a:lin ang="189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gradFill flip="none" rotWithShape="1">
              <a:gsLst>
                <a:gs pos="0">
                  <a:srgbClr val="2FABB0">
                    <a:tint val="66000"/>
                    <a:satMod val="160000"/>
                  </a:srgbClr>
                </a:gs>
                <a:gs pos="50000">
                  <a:srgbClr val="2FABB0">
                    <a:tint val="44500"/>
                    <a:satMod val="160000"/>
                  </a:srgbClr>
                </a:gs>
                <a:gs pos="100000">
                  <a:srgbClr val="2FABB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rgbClr val="2FABB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fr-FR" dirty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en-US" dirty="0"/>
              <a:t>FJO Technologie®</a:t>
            </a: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2FABB0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256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FABB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FJO Technologie®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217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>
                <a:solidFill>
                  <a:srgbClr val="2FABB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FJO Technologie®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0809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FABB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FJO Technologie®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5502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FJO Technologie®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269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WikiCréa®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2127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WikiCréa®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424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WikiCréa®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19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WikiCréa®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E99C-B56E-436A-85DF-0E26127346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60217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FJO Technologie®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8002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FJO Technologie®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7918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FJO Technologie®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3826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FJO Technologie®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0802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FJO Technologie®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54772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rgbClr val="2FABB0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FJO Technologie®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1014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FJO Technologie®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2224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FJO Technologie®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747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FJO Technologie®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561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WikiCréa®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E99C-B56E-436A-85DF-0E26127346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817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2018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WikiCréa®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E99C-B56E-436A-85DF-0E26127346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842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2018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WikiCréa®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E99C-B56E-436A-85DF-0E26127346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464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2018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WikiCréa®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E99C-B56E-436A-85DF-0E26127346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5007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2018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WikiCréa®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E99C-B56E-436A-85DF-0E26127346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890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2018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WikiCréa®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E99C-B56E-436A-85DF-0E26127346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553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2018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WikiCréa®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6E99C-B56E-436A-85DF-0E26127346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3688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microsoft.com/office/2007/relationships/hdphoto" Target="../media/hdphoto1.wdp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2020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FJO Technologie®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6E99C-B56E-436A-85DF-0E26127346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280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FJO Technologie®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rgbClr val="2FABB0"/>
                </a:solidFill>
              </a:defRPr>
            </a:lvl1pPr>
          </a:lstStyle>
          <a:p>
            <a:fld id="{4A76E99C-B56E-436A-85DF-0E26127346DF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77BDAE45-1575-4273-ACC4-4615D2452578}"/>
              </a:ext>
            </a:extLst>
          </p:cNvPr>
          <p:cNvGrpSpPr/>
          <p:nvPr userDrawn="1"/>
        </p:nvGrpSpPr>
        <p:grpSpPr>
          <a:xfrm>
            <a:off x="0" y="-165913"/>
            <a:ext cx="12192000" cy="7023913"/>
            <a:chOff x="0" y="-165913"/>
            <a:chExt cx="12192000" cy="7023913"/>
          </a:xfrm>
        </p:grpSpPr>
        <p:cxnSp>
          <p:nvCxnSpPr>
            <p:cNvPr id="30" name="Straight Connector 31">
              <a:extLst>
                <a:ext uri="{FF2B5EF4-FFF2-40B4-BE49-F238E27FC236}">
                  <a16:creationId xmlns:a16="http://schemas.microsoft.com/office/drawing/2014/main" id="{E87E57E3-7385-49D7-9946-D435B7F559ED}"/>
                </a:ext>
              </a:extLst>
            </p:cNvPr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20">
              <a:extLst>
                <a:ext uri="{FF2B5EF4-FFF2-40B4-BE49-F238E27FC236}">
                  <a16:creationId xmlns:a16="http://schemas.microsoft.com/office/drawing/2014/main" id="{7A3C53DC-4340-44AB-9D0D-467C75E7C898}"/>
                </a:ext>
              </a:extLst>
            </p:cNvPr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25">
              <a:extLst>
                <a:ext uri="{FF2B5EF4-FFF2-40B4-BE49-F238E27FC236}">
                  <a16:creationId xmlns:a16="http://schemas.microsoft.com/office/drawing/2014/main" id="{35D8028B-BE4F-4F59-B1A6-059136EEEB2C}"/>
                </a:ext>
              </a:extLst>
            </p:cNvPr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FABB0">
                <a:alpha val="2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26">
              <a:extLst>
                <a:ext uri="{FF2B5EF4-FFF2-40B4-BE49-F238E27FC236}">
                  <a16:creationId xmlns:a16="http://schemas.microsoft.com/office/drawing/2014/main" id="{410045C1-3FF0-4A78-A384-B25E2A751659}"/>
                </a:ext>
              </a:extLst>
            </p:cNvPr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gradFill flip="none" rotWithShape="1">
              <a:gsLst>
                <a:gs pos="0">
                  <a:srgbClr val="2FABB0">
                    <a:shade val="30000"/>
                    <a:satMod val="115000"/>
                  </a:srgbClr>
                </a:gs>
                <a:gs pos="50000">
                  <a:srgbClr val="2FABB0">
                    <a:shade val="67500"/>
                    <a:satMod val="115000"/>
                  </a:srgbClr>
                </a:gs>
                <a:gs pos="100000">
                  <a:srgbClr val="2FABB0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27">
              <a:extLst>
                <a:ext uri="{FF2B5EF4-FFF2-40B4-BE49-F238E27FC236}">
                  <a16:creationId xmlns:a16="http://schemas.microsoft.com/office/drawing/2014/main" id="{91BBEC1A-EBD0-4CD2-B93B-FC6A8776881D}"/>
                </a:ext>
              </a:extLst>
            </p:cNvPr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FABB0">
                <a:alpha val="7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ectangle 28">
              <a:extLst>
                <a:ext uri="{FF2B5EF4-FFF2-40B4-BE49-F238E27FC236}">
                  <a16:creationId xmlns:a16="http://schemas.microsoft.com/office/drawing/2014/main" id="{4D632B2F-83B2-488A-A416-E997CAE3B645}"/>
                </a:ext>
              </a:extLst>
            </p:cNvPr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DCD9D9">
                <a:alpha val="7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29">
              <a:extLst>
                <a:ext uri="{FF2B5EF4-FFF2-40B4-BE49-F238E27FC236}">
                  <a16:creationId xmlns:a16="http://schemas.microsoft.com/office/drawing/2014/main" id="{089E71B7-2881-4EDA-A9F4-2267BD766A05}"/>
                </a:ext>
              </a:extLst>
            </p:cNvPr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FABB0">
                    <a:shade val="30000"/>
                    <a:satMod val="115000"/>
                  </a:srgbClr>
                </a:gs>
                <a:gs pos="50000">
                  <a:srgbClr val="2FABB0">
                    <a:shade val="67500"/>
                    <a:satMod val="115000"/>
                  </a:srgbClr>
                </a:gs>
                <a:gs pos="100000">
                  <a:srgbClr val="2FABB0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Isosceles Triangle 30">
              <a:extLst>
                <a:ext uri="{FF2B5EF4-FFF2-40B4-BE49-F238E27FC236}">
                  <a16:creationId xmlns:a16="http://schemas.microsoft.com/office/drawing/2014/main" id="{769E5775-CBA3-4FDB-8111-708194939CEF}"/>
                </a:ext>
              </a:extLst>
            </p:cNvPr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gradFill flip="none" rotWithShape="1">
              <a:gsLst>
                <a:gs pos="0">
                  <a:srgbClr val="2FABB0">
                    <a:tint val="66000"/>
                    <a:satMod val="160000"/>
                  </a:srgbClr>
                </a:gs>
                <a:gs pos="50000">
                  <a:srgbClr val="2FABB0">
                    <a:tint val="44500"/>
                    <a:satMod val="160000"/>
                  </a:srgbClr>
                </a:gs>
                <a:gs pos="100000">
                  <a:srgbClr val="2FABB0">
                    <a:tint val="23500"/>
                    <a:satMod val="160000"/>
                  </a:srgbClr>
                </a:gs>
              </a:gsLst>
              <a:lin ang="189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Isosceles Triangle 18">
              <a:extLst>
                <a:ext uri="{FF2B5EF4-FFF2-40B4-BE49-F238E27FC236}">
                  <a16:creationId xmlns:a16="http://schemas.microsoft.com/office/drawing/2014/main" id="{F0B7063F-A30C-457D-83BA-EE260A96DCA9}"/>
                </a:ext>
              </a:extLst>
            </p:cNvPr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gradFill flip="none" rotWithShape="1">
              <a:gsLst>
                <a:gs pos="0">
                  <a:srgbClr val="2FABB0">
                    <a:tint val="66000"/>
                    <a:satMod val="160000"/>
                  </a:srgbClr>
                </a:gs>
                <a:gs pos="50000">
                  <a:srgbClr val="2FABB0">
                    <a:tint val="44500"/>
                    <a:satMod val="160000"/>
                  </a:srgbClr>
                </a:gs>
                <a:gs pos="100000">
                  <a:srgbClr val="2FABB0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8" name="Image 17"/>
            <p:cNvPicPr>
              <a:picLocks noChangeAspect="1"/>
            </p:cNvPicPr>
            <p:nvPr userDrawn="1"/>
          </p:nvPicPr>
          <p:blipFill>
            <a:blip r:embed="rId19">
              <a:extLst>
                <a:ext uri="{BEBA8EAE-BF5A-486C-A8C5-ECC9F3942E4B}">
                  <a14:imgProps xmlns:a14="http://schemas.microsoft.com/office/drawing/2010/main">
                    <a14:imgLayer r:embed="rId20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1573891">
              <a:off x="10216805" y="-165913"/>
              <a:ext cx="1780186" cy="11461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7405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  <p:sldLayoutId id="2147483915" r:id="rId12"/>
    <p:sldLayoutId id="2147483916" r:id="rId13"/>
    <p:sldLayoutId id="2147483917" r:id="rId14"/>
    <p:sldLayoutId id="2147483918" r:id="rId15"/>
    <p:sldLayoutId id="2147483919" r:id="rId16"/>
    <p:sldLayoutId id="2147483828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2FABB0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rgbClr val="2FABB0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rgbClr val="2FABB0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rgbClr val="2FABB0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rgbClr val="2FABB0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rgbClr val="2FABB0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78710" y="4358936"/>
            <a:ext cx="8767860" cy="1198485"/>
          </a:xfrm>
          <a:noFill/>
        </p:spPr>
        <p:txBody>
          <a:bodyPr>
            <a:normAutofit/>
          </a:bodyPr>
          <a:lstStyle/>
          <a:p>
            <a:pPr algn="l"/>
            <a:r>
              <a:rPr lang="fr-FR" sz="3600" b="1" dirty="0">
                <a:cs typeface="Arial" panose="020B0604020202020204" pitchFamily="34" charset="0"/>
              </a:rPr>
              <a:t>Dossier de cession</a:t>
            </a:r>
            <a:br>
              <a:rPr lang="fr-FR" sz="3600" b="1" dirty="0">
                <a:cs typeface="Arial" panose="020B0604020202020204" pitchFamily="34" charset="0"/>
              </a:rPr>
            </a:br>
            <a:r>
              <a:rPr lang="fr-FR" sz="2400" i="1" dirty="0">
                <a:cs typeface="Arial" panose="020B0604020202020204" pitchFamily="34" charset="0"/>
              </a:rPr>
              <a:t>											- confidentiel -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04470F4A-5767-DA8E-572B-097C241E41A6}"/>
              </a:ext>
            </a:extLst>
          </p:cNvPr>
          <p:cNvSpPr txBox="1">
            <a:spLocks/>
          </p:cNvSpPr>
          <p:nvPr/>
        </p:nvSpPr>
        <p:spPr>
          <a:xfrm>
            <a:off x="1353204" y="2144653"/>
            <a:ext cx="8767860" cy="1799818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2FABB0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2FABB0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2FABB0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2FABB0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2FABB0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6500" b="1" i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Votre logo</a:t>
            </a:r>
            <a:br>
              <a:rPr lang="fr-FR" sz="3600" b="1" dirty="0">
                <a:cs typeface="Arial" panose="020B0604020202020204" pitchFamily="34" charset="0"/>
              </a:rPr>
            </a:br>
            <a:r>
              <a:rPr lang="fr-FR" sz="2400" i="1" dirty="0">
                <a:cs typeface="Arial" panose="020B0604020202020204" pitchFamily="34" charset="0"/>
              </a:rPr>
              <a:t>											</a:t>
            </a:r>
          </a:p>
        </p:txBody>
      </p:sp>
    </p:spTree>
    <p:extLst>
      <p:ext uri="{BB962C8B-B14F-4D97-AF65-F5344CB8AC3E}">
        <p14:creationId xmlns:p14="http://schemas.microsoft.com/office/powerpoint/2010/main" val="4109997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Analyse du potentiel marché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5134063"/>
            <a:ext cx="8596668" cy="907300"/>
          </a:xfrm>
        </p:spPr>
        <p:txBody>
          <a:bodyPr>
            <a:normAutofit/>
          </a:bodyPr>
          <a:lstStyle/>
          <a:p>
            <a:pPr lvl="0"/>
            <a:r>
              <a:rPr lang="fr-FR" sz="2400" b="1" dirty="0"/>
              <a:t>Un potentiel de développement très important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10" name="Tableau 10">
            <a:extLst>
              <a:ext uri="{FF2B5EF4-FFF2-40B4-BE49-F238E27FC236}">
                <a16:creationId xmlns:a16="http://schemas.microsoft.com/office/drawing/2014/main" id="{9D85A3FB-1C5B-4EB1-8D29-4604967319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28734"/>
              </p:ext>
            </p:extLst>
          </p:nvPr>
        </p:nvGraphicFramePr>
        <p:xfrm>
          <a:off x="1146002" y="2037746"/>
          <a:ext cx="8128000" cy="2678244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93611767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0756757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663828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51789161"/>
                    </a:ext>
                  </a:extLst>
                </a:gridCol>
              </a:tblGrid>
              <a:tr h="58794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4CCAD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Nombre de clients potentiels</a:t>
                      </a:r>
                    </a:p>
                  </a:txBody>
                  <a:tcPr>
                    <a:solidFill>
                      <a:srgbClr val="4CCAD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Nombre de clients actuel</a:t>
                      </a:r>
                    </a:p>
                  </a:txBody>
                  <a:tcPr>
                    <a:solidFill>
                      <a:srgbClr val="4CCAD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Part de marché</a:t>
                      </a:r>
                    </a:p>
                  </a:txBody>
                  <a:tcPr>
                    <a:solidFill>
                      <a:srgbClr val="4CCA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720509"/>
                  </a:ext>
                </a:extLst>
              </a:tr>
              <a:tr h="587948">
                <a:tc>
                  <a:txBody>
                    <a:bodyPr/>
                    <a:lstStyle/>
                    <a:p>
                      <a:r>
                        <a:rPr lang="fr-FR" dirty="0"/>
                        <a:t>Cosmétique</a:t>
                      </a:r>
                    </a:p>
                  </a:txBody>
                  <a:tcPr>
                    <a:solidFill>
                      <a:srgbClr val="BDEB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265</a:t>
                      </a:r>
                    </a:p>
                  </a:txBody>
                  <a:tcPr>
                    <a:solidFill>
                      <a:srgbClr val="BDEB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25</a:t>
                      </a:r>
                      <a:endParaRPr lang="fr-FR" i="1" dirty="0"/>
                    </a:p>
                  </a:txBody>
                  <a:tcPr>
                    <a:solidFill>
                      <a:srgbClr val="BDEB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9 %</a:t>
                      </a:r>
                    </a:p>
                  </a:txBody>
                  <a:tcPr>
                    <a:solidFill>
                      <a:srgbClr val="BDEB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169055"/>
                  </a:ext>
                </a:extLst>
              </a:tr>
              <a:tr h="587948">
                <a:tc>
                  <a:txBody>
                    <a:bodyPr/>
                    <a:lstStyle/>
                    <a:p>
                      <a:r>
                        <a:rPr lang="fr-FR" dirty="0"/>
                        <a:t>Parfumerie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161394"/>
                  </a:ext>
                </a:extLst>
              </a:tr>
              <a:tr h="587948">
                <a:tc>
                  <a:txBody>
                    <a:bodyPr/>
                    <a:lstStyle/>
                    <a:p>
                      <a:r>
                        <a:rPr lang="fr-FR" dirty="0"/>
                        <a:t>Salons</a:t>
                      </a:r>
                    </a:p>
                  </a:txBody>
                  <a:tcPr>
                    <a:solidFill>
                      <a:srgbClr val="BDEB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5000</a:t>
                      </a:r>
                    </a:p>
                  </a:txBody>
                  <a:tcPr>
                    <a:solidFill>
                      <a:srgbClr val="BDEB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250</a:t>
                      </a:r>
                    </a:p>
                  </a:txBody>
                  <a:tcPr>
                    <a:solidFill>
                      <a:srgbClr val="BDEB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5 %</a:t>
                      </a:r>
                    </a:p>
                  </a:txBody>
                  <a:tcPr>
                    <a:solidFill>
                      <a:srgbClr val="BDEB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497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21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677334" y="395926"/>
            <a:ext cx="8596668" cy="4590853"/>
          </a:xfrm>
        </p:spPr>
        <p:txBody>
          <a:bodyPr>
            <a:noAutofit/>
          </a:bodyPr>
          <a:lstStyle/>
          <a:p>
            <a:r>
              <a:rPr lang="fr-FR" sz="8000" i="1" dirty="0">
                <a:ln w="15875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Positionnement </a:t>
            </a:r>
            <a:br>
              <a:rPr lang="fr-FR" sz="8000" i="1" dirty="0">
                <a:ln w="15875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</a:br>
            <a:r>
              <a:rPr lang="fr-FR" sz="8000" i="1" dirty="0">
                <a:ln w="15875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et concurrence</a:t>
            </a:r>
            <a:endParaRPr lang="en-US" sz="8000" i="1" dirty="0">
              <a:ln w="15875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87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>
            <a:extLst>
              <a:ext uri="{FF2B5EF4-FFF2-40B4-BE49-F238E27FC236}">
                <a16:creationId xmlns:a16="http://schemas.microsoft.com/office/drawing/2014/main" id="{E23A1ED0-A446-4789-A30E-63242D9EC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47956"/>
            <a:ext cx="8596668" cy="850604"/>
          </a:xfrm>
        </p:spPr>
        <p:txBody>
          <a:bodyPr/>
          <a:lstStyle/>
          <a:p>
            <a:r>
              <a:rPr lang="fr-FR" dirty="0"/>
              <a:t>Choix des cibles :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5" name="Espace réservé du contenu 14">
            <a:extLst>
              <a:ext uri="{FF2B5EF4-FFF2-40B4-BE49-F238E27FC236}">
                <a16:creationId xmlns:a16="http://schemas.microsoft.com/office/drawing/2014/main" id="{4F9F606F-BC67-4859-A6AB-06B071E3D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95635"/>
            <a:ext cx="8596668" cy="434572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fr-FR" dirty="0"/>
              <a:t>Marques de cosmétique</a:t>
            </a:r>
          </a:p>
          <a:p>
            <a:pPr>
              <a:buFont typeface="+mj-lt"/>
              <a:buAutoNum type="arabicPeriod"/>
            </a:pPr>
            <a:r>
              <a:rPr lang="fr-FR" dirty="0"/>
              <a:t>Parfumeurs</a:t>
            </a:r>
          </a:p>
          <a:p>
            <a:pPr>
              <a:buFont typeface="+mj-lt"/>
              <a:buAutoNum type="arabicPeriod"/>
            </a:pPr>
            <a:r>
              <a:rPr lang="fr-FR" dirty="0"/>
              <a:t>Salons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spcBef>
                <a:spcPct val="0"/>
              </a:spcBef>
              <a:buNone/>
            </a:pPr>
            <a:r>
              <a:rPr lang="fr-FR" sz="3600" dirty="0">
                <a:solidFill>
                  <a:srgbClr val="2FABB0"/>
                </a:solidFill>
                <a:latin typeface="+mj-lt"/>
                <a:ea typeface="+mj-ea"/>
                <a:cs typeface="+mj-cs"/>
              </a:rPr>
              <a:t>Positionnement actuel :</a:t>
            </a:r>
          </a:p>
          <a:p>
            <a:r>
              <a:rPr lang="fr-FR" dirty="0"/>
              <a:t>Logiciel complet mais customisable</a:t>
            </a:r>
          </a:p>
          <a:p>
            <a:r>
              <a:rPr lang="fr-FR" b="1" dirty="0"/>
              <a:t>Interface homme-machine sur mesure</a:t>
            </a:r>
          </a:p>
          <a:p>
            <a:r>
              <a:rPr lang="fr-FR" b="1" dirty="0"/>
              <a:t>Paramétrage adapté à l’organisation</a:t>
            </a:r>
          </a:p>
          <a:p>
            <a:r>
              <a:rPr lang="fr-FR" dirty="0"/>
              <a:t>Partenariat et conseil personnalisé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8629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8CB8392E-118A-4C51-A128-D7C30F478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Analyse des attentes des clients</a:t>
            </a:r>
          </a:p>
        </p:txBody>
      </p:sp>
      <p:sp>
        <p:nvSpPr>
          <p:cNvPr id="23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24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3642459" y="1573008"/>
            <a:ext cx="2491608" cy="701579"/>
          </a:xfrm>
          <a:prstGeom prst="roundRect">
            <a:avLst/>
          </a:prstGeom>
          <a:solidFill>
            <a:srgbClr val="2FABB0"/>
          </a:solidFill>
          <a:ln>
            <a:noFill/>
          </a:ln>
          <a:effectLst>
            <a:outerShdw blurRad="50800" dist="50800" dir="5400000" rotWithShape="0">
              <a:srgbClr val="322118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cs typeface="Arial" panose="020B0604020202020204" pitchFamily="34" charset="0"/>
              </a:rPr>
              <a:t>Organisation</a:t>
            </a:r>
            <a:endParaRPr lang="en-US" sz="2000" dirty="0"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6613675" y="2720575"/>
            <a:ext cx="2318657" cy="742407"/>
          </a:xfrm>
          <a:prstGeom prst="roundRect">
            <a:avLst/>
          </a:prstGeom>
          <a:solidFill>
            <a:srgbClr val="2FABB0"/>
          </a:solidFill>
          <a:ln>
            <a:noFill/>
          </a:ln>
          <a:effectLst>
            <a:outerShdw blurRad="50800" dist="50800" dir="5400000" rotWithShape="0">
              <a:srgbClr val="322118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lt1"/>
                </a:solidFill>
                <a:cs typeface="Arial" panose="020B0604020202020204" pitchFamily="34" charset="0"/>
              </a:rPr>
              <a:t>Traçabilité</a:t>
            </a:r>
            <a:endParaRPr lang="en-US" sz="2000" dirty="0">
              <a:solidFill>
                <a:schemeClr val="lt1"/>
              </a:solidFill>
              <a:cs typeface="Arial" panose="020B0604020202020204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6666515" y="4510180"/>
            <a:ext cx="2318657" cy="742407"/>
          </a:xfrm>
          <a:prstGeom prst="roundRect">
            <a:avLst/>
          </a:prstGeom>
          <a:solidFill>
            <a:srgbClr val="2FABB0"/>
          </a:solidFill>
          <a:ln>
            <a:noFill/>
          </a:ln>
          <a:effectLst>
            <a:outerShdw blurRad="50800" dist="50800" dir="5400000" rotWithShape="0">
              <a:srgbClr val="322118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lt1"/>
                </a:solidFill>
                <a:cs typeface="Arial" panose="020B0604020202020204" pitchFamily="34" charset="0"/>
              </a:rPr>
              <a:t>Adaptation métier</a:t>
            </a:r>
            <a:endParaRPr lang="en-US" sz="2000" dirty="0">
              <a:solidFill>
                <a:schemeClr val="lt1"/>
              </a:solidFill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3728934" y="5852720"/>
            <a:ext cx="2318657" cy="742407"/>
          </a:xfrm>
          <a:prstGeom prst="roundRect">
            <a:avLst/>
          </a:prstGeom>
          <a:solidFill>
            <a:srgbClr val="2FABB0"/>
          </a:solidFill>
          <a:ln>
            <a:noFill/>
          </a:ln>
          <a:effectLst>
            <a:outerShdw blurRad="50800" dist="50800" dir="5400000" rotWithShape="0">
              <a:srgbClr val="322118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lt1"/>
                </a:solidFill>
                <a:cs typeface="Arial" panose="020B0604020202020204" pitchFamily="34" charset="0"/>
              </a:rPr>
              <a:t>Intégration des innovations</a:t>
            </a:r>
            <a:endParaRPr lang="en-US" sz="2000" dirty="0">
              <a:solidFill>
                <a:schemeClr val="lt1"/>
              </a:solidFill>
              <a:cs typeface="Arial" panose="020B060402020202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970475" y="4497791"/>
            <a:ext cx="2318657" cy="742407"/>
          </a:xfrm>
          <a:prstGeom prst="roundRect">
            <a:avLst/>
          </a:prstGeom>
          <a:solidFill>
            <a:srgbClr val="2FABB0"/>
          </a:solidFill>
          <a:ln>
            <a:noFill/>
          </a:ln>
          <a:effectLst>
            <a:outerShdw blurRad="50800" dist="50800" dir="5400000" rotWithShape="0">
              <a:srgbClr val="322118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lt1"/>
                </a:solidFill>
                <a:cs typeface="Arial" panose="020B0604020202020204" pitchFamily="34" charset="0"/>
              </a:rPr>
              <a:t>Ouverture aux partenaires</a:t>
            </a:r>
            <a:endParaRPr lang="en-US" sz="2000" dirty="0">
              <a:solidFill>
                <a:schemeClr val="lt1"/>
              </a:solidFill>
              <a:cs typeface="Arial" panose="020B0604020202020204" pitchFamily="34" charset="0"/>
            </a:endParaRPr>
          </a:p>
        </p:txBody>
      </p:sp>
      <p:grpSp>
        <p:nvGrpSpPr>
          <p:cNvPr id="18" name="Groupe 17"/>
          <p:cNvGrpSpPr/>
          <p:nvPr/>
        </p:nvGrpSpPr>
        <p:grpSpPr>
          <a:xfrm>
            <a:off x="3642459" y="2749553"/>
            <a:ext cx="2667011" cy="2641431"/>
            <a:chOff x="2707053" y="2019527"/>
            <a:chExt cx="2667011" cy="2641431"/>
          </a:xfrm>
          <a:solidFill>
            <a:srgbClr val="1C666A"/>
          </a:solidFill>
        </p:grpSpPr>
        <p:sp>
          <p:nvSpPr>
            <p:cNvPr id="20" name="Ellipse 19"/>
            <p:cNvSpPr/>
            <p:nvPr/>
          </p:nvSpPr>
          <p:spPr>
            <a:xfrm>
              <a:off x="2707053" y="2019527"/>
              <a:ext cx="2667011" cy="2641431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Ellipse 4"/>
            <p:cNvSpPr/>
            <p:nvPr/>
          </p:nvSpPr>
          <p:spPr>
            <a:xfrm>
              <a:off x="3133255" y="2459765"/>
              <a:ext cx="1820411" cy="176095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2070" tIns="52070" rIns="52070" bIns="5207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3200" kern="1200" dirty="0">
                  <a:cs typeface="Arial" panose="020B0604020202020204" pitchFamily="34" charset="0"/>
                </a:rPr>
                <a:t>Attentes</a:t>
              </a:r>
              <a:endParaRPr lang="en-US" sz="3200" kern="1200" dirty="0">
                <a:cs typeface="Arial" panose="020B0604020202020204" pitchFamily="34" charset="0"/>
              </a:endParaRPr>
            </a:p>
          </p:txBody>
        </p:sp>
      </p:grpSp>
      <p:sp>
        <p:nvSpPr>
          <p:cNvPr id="19" name="Flèche en arc 18"/>
          <p:cNvSpPr/>
          <p:nvPr/>
        </p:nvSpPr>
        <p:spPr>
          <a:xfrm>
            <a:off x="3221719" y="2371795"/>
            <a:ext cx="3497635" cy="3421213"/>
          </a:xfrm>
          <a:prstGeom prst="circularArrow">
            <a:avLst>
              <a:gd name="adj1" fmla="val 5085"/>
              <a:gd name="adj2" fmla="val 327528"/>
              <a:gd name="adj3" fmla="val 15856540"/>
              <a:gd name="adj4" fmla="val 16215932"/>
              <a:gd name="adj5" fmla="val 5932"/>
            </a:avLst>
          </a:prstGeom>
          <a:solidFill>
            <a:srgbClr val="BDEBED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Rectangle à coins arrondis 16"/>
          <p:cNvSpPr/>
          <p:nvPr/>
        </p:nvSpPr>
        <p:spPr>
          <a:xfrm>
            <a:off x="1019597" y="2720575"/>
            <a:ext cx="2318657" cy="742407"/>
          </a:xfrm>
          <a:prstGeom prst="roundRect">
            <a:avLst/>
          </a:prstGeom>
          <a:solidFill>
            <a:srgbClr val="2FABB0"/>
          </a:solidFill>
          <a:ln>
            <a:noFill/>
          </a:ln>
          <a:effectLst>
            <a:outerShdw blurRad="50800" dist="50800" dir="5400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lt1"/>
                </a:solidFill>
                <a:cs typeface="Arial" panose="020B0604020202020204" pitchFamily="34" charset="0"/>
              </a:rPr>
              <a:t>Rentabilité et marge</a:t>
            </a:r>
            <a:endParaRPr lang="en-US" sz="2000" dirty="0">
              <a:solidFill>
                <a:schemeClr val="lt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638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Principaux concurrents :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862357"/>
            <a:ext cx="8596668" cy="4179006"/>
          </a:xfrm>
        </p:spPr>
        <p:txBody>
          <a:bodyPr>
            <a:normAutofit/>
          </a:bodyPr>
          <a:lstStyle/>
          <a:p>
            <a:r>
              <a:rPr lang="fr-FR" dirty="0"/>
              <a:t>Nom</a:t>
            </a:r>
          </a:p>
          <a:p>
            <a:r>
              <a:rPr lang="fr-FR" dirty="0"/>
              <a:t>Nom</a:t>
            </a:r>
          </a:p>
          <a:p>
            <a:r>
              <a:rPr lang="fr-FR" dirty="0"/>
              <a:t>Nom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950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Analyse concurrentielle</a:t>
            </a:r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711354" y="6041362"/>
            <a:ext cx="7281641" cy="365125"/>
          </a:xfrm>
        </p:spPr>
        <p:txBody>
          <a:bodyPr/>
          <a:lstStyle/>
          <a:p>
            <a:r>
              <a:rPr lang="en-US" sz="1600" dirty="0"/>
              <a:t>       </a:t>
            </a:r>
            <a:r>
              <a:rPr lang="en-US" sz="1600" dirty="0" err="1"/>
              <a:t>Peu</a:t>
            </a:r>
            <a:r>
              <a:rPr lang="en-US" sz="1600" dirty="0"/>
              <a:t> </a:t>
            </a:r>
            <a:r>
              <a:rPr lang="en-US" sz="1600" dirty="0" err="1"/>
              <a:t>spécialisé</a:t>
            </a:r>
            <a:r>
              <a:rPr lang="en-US" sz="1600" dirty="0"/>
              <a:t>                                                            </a:t>
            </a:r>
            <a:r>
              <a:rPr lang="en-US" sz="1600" dirty="0" err="1"/>
              <a:t>Spécialisé</a:t>
            </a:r>
            <a:endParaRPr lang="en-US" sz="1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15</a:t>
            </a:fld>
            <a:endParaRPr lang="en-US" dirty="0"/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AC2F9E6E-38D4-4B05-B7D4-A9B8991E3D2F}"/>
              </a:ext>
            </a:extLst>
          </p:cNvPr>
          <p:cNvCxnSpPr>
            <a:cxnSpLocks/>
          </p:cNvCxnSpPr>
          <p:nvPr/>
        </p:nvCxnSpPr>
        <p:spPr>
          <a:xfrm>
            <a:off x="1711355" y="5905850"/>
            <a:ext cx="700480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B871B15D-BAD7-484E-A62E-3BABBF74ACE3}"/>
              </a:ext>
            </a:extLst>
          </p:cNvPr>
          <p:cNvCxnSpPr>
            <a:cxnSpLocks/>
          </p:cNvCxnSpPr>
          <p:nvPr/>
        </p:nvCxnSpPr>
        <p:spPr>
          <a:xfrm flipV="1">
            <a:off x="1711354" y="1518407"/>
            <a:ext cx="0" cy="438744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space réservé du pied de page 5">
            <a:extLst>
              <a:ext uri="{FF2B5EF4-FFF2-40B4-BE49-F238E27FC236}">
                <a16:creationId xmlns:a16="http://schemas.microsoft.com/office/drawing/2014/main" id="{9DD1664C-C4ED-4BD5-BD96-4DD3387648ED}"/>
              </a:ext>
            </a:extLst>
          </p:cNvPr>
          <p:cNvSpPr txBox="1">
            <a:spLocks/>
          </p:cNvSpPr>
          <p:nvPr/>
        </p:nvSpPr>
        <p:spPr>
          <a:xfrm>
            <a:off x="886438" y="1518401"/>
            <a:ext cx="824916" cy="4387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Gros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Petit</a:t>
            </a:r>
          </a:p>
        </p:txBody>
      </p:sp>
      <p:pic>
        <p:nvPicPr>
          <p:cNvPr id="1038" name="Picture 14" descr="Logo PrismaSoft">
            <a:extLst>
              <a:ext uri="{FF2B5EF4-FFF2-40B4-BE49-F238E27FC236}">
                <a16:creationId xmlns:a16="http://schemas.microsoft.com/office/drawing/2014/main" id="{29861BD3-AD01-4D9B-A28E-03297CA948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1876" y="2558785"/>
            <a:ext cx="1709342" cy="415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8E0023BC-A149-4808-8678-91FB794BDA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4803" y="3442594"/>
            <a:ext cx="688180" cy="645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523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Stratégie commerciale actuelle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/>
              <a:t>Veille commerciale</a:t>
            </a:r>
          </a:p>
          <a:p>
            <a:r>
              <a:rPr lang="fr-FR" sz="2000" dirty="0"/>
              <a:t>Présence auprès des organismes professionnels </a:t>
            </a:r>
          </a:p>
          <a:p>
            <a:r>
              <a:rPr lang="fr-FR" sz="2000" dirty="0"/>
              <a:t>Démarchage direct</a:t>
            </a:r>
          </a:p>
          <a:p>
            <a:r>
              <a:rPr lang="fr-FR" sz="2000" dirty="0"/>
              <a:t>Bouche-à-oreille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088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53550155-E167-478F-90FE-328038D52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Analyse stratégique</a:t>
            </a:r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98E0A25B-E736-4CF6-A459-BC24E5B6D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1615469031"/>
              </p:ext>
            </p:extLst>
          </p:nvPr>
        </p:nvGraphicFramePr>
        <p:xfrm>
          <a:off x="677333" y="1317811"/>
          <a:ext cx="9022847" cy="4493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itre 1"/>
          <p:cNvSpPr txBox="1">
            <a:spLocks/>
          </p:cNvSpPr>
          <p:nvPr/>
        </p:nvSpPr>
        <p:spPr>
          <a:xfrm>
            <a:off x="677333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4000" dirty="0">
              <a:solidFill>
                <a:srgbClr val="EB673D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A1AB016-2D18-43F0-9E88-88039D1C7805}"/>
              </a:ext>
            </a:extLst>
          </p:cNvPr>
          <p:cNvSpPr txBox="1"/>
          <p:nvPr/>
        </p:nvSpPr>
        <p:spPr>
          <a:xfrm>
            <a:off x="9806730" y="2432807"/>
            <a:ext cx="1707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/>
              <a:t>(externe)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F867835-5798-41DB-BDCF-86FB74BF9E76}"/>
              </a:ext>
            </a:extLst>
          </p:cNvPr>
          <p:cNvSpPr txBox="1"/>
          <p:nvPr/>
        </p:nvSpPr>
        <p:spPr>
          <a:xfrm>
            <a:off x="9806730" y="4690844"/>
            <a:ext cx="1707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/>
              <a:t>(interne)</a:t>
            </a:r>
          </a:p>
        </p:txBody>
      </p:sp>
    </p:spTree>
    <p:extLst>
      <p:ext uri="{BB962C8B-B14F-4D97-AF65-F5344CB8AC3E}">
        <p14:creationId xmlns:p14="http://schemas.microsoft.com/office/powerpoint/2010/main" val="133178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FAB73BC-B049-4115-A692-8D63A059BFB8}" type="slidenum">
              <a:rPr lang="en-US" smtClean="0"/>
              <a:t>18</a:t>
            </a:fld>
            <a:endParaRPr lang="en-US" dirty="0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677334" y="395926"/>
            <a:ext cx="8596668" cy="4590853"/>
          </a:xfrm>
        </p:spPr>
        <p:txBody>
          <a:bodyPr>
            <a:noAutofit/>
          </a:bodyPr>
          <a:lstStyle/>
          <a:p>
            <a:r>
              <a:rPr lang="fr-FR" sz="8000" i="1" dirty="0">
                <a:ln w="15875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Modèle économique</a:t>
            </a:r>
            <a:endParaRPr lang="en-US" sz="8000" i="1" dirty="0">
              <a:ln w="15875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13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Stratégie prix</a:t>
            </a:r>
            <a:endParaRPr lang="en-US" dirty="0"/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788D19F9-C32A-4164-9629-47BE576AE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23533"/>
            <a:ext cx="8596668" cy="4017829"/>
          </a:xfrm>
        </p:spPr>
        <p:txBody>
          <a:bodyPr/>
          <a:lstStyle/>
          <a:p>
            <a:r>
              <a:rPr lang="fr-FR" b="1" dirty="0"/>
              <a:t>Prix moyens pratiqués à ce jour :</a:t>
            </a:r>
          </a:p>
          <a:p>
            <a:pPr lvl="1"/>
            <a:r>
              <a:rPr lang="fr-FR" dirty="0"/>
              <a:t>15 000 € pour un ERP</a:t>
            </a:r>
          </a:p>
          <a:p>
            <a:pPr lvl="1"/>
            <a:r>
              <a:rPr lang="fr-FR" dirty="0"/>
              <a:t>5 000 € de droits d’usage du logiciel </a:t>
            </a:r>
          </a:p>
          <a:p>
            <a:pPr lvl="1"/>
            <a:r>
              <a:rPr lang="fr-FR" dirty="0"/>
              <a:t>10 000 € adaptation du logiciel (variable), présence sur site (3 à 4 jours), formation et démarrage</a:t>
            </a:r>
          </a:p>
          <a:p>
            <a:pPr lvl="1"/>
            <a:r>
              <a:rPr lang="fr-FR" dirty="0"/>
              <a:t>1 500 € de maintenance annuelle </a:t>
            </a:r>
          </a:p>
          <a:p>
            <a:endParaRPr lang="fr-FR" dirty="0"/>
          </a:p>
          <a:p>
            <a:r>
              <a:rPr lang="fr-FR" b="1" dirty="0"/>
              <a:t>Potentiel d’augmentation des prix important</a:t>
            </a:r>
          </a:p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16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 quelques mots…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2423604"/>
            <a:ext cx="8596668" cy="3617758"/>
          </a:xfrm>
        </p:spPr>
        <p:txBody>
          <a:bodyPr/>
          <a:lstStyle/>
          <a:p>
            <a:r>
              <a:rPr lang="fr-FR" dirty="0"/>
              <a:t>Depuis 1990, la société Romaltech conçoit des </a:t>
            </a:r>
            <a:r>
              <a:rPr lang="fr-FR" b="1" dirty="0"/>
              <a:t>ERP </a:t>
            </a:r>
            <a:r>
              <a:rPr lang="fr-FR" dirty="0"/>
              <a:t>pour la filière cosmétique</a:t>
            </a:r>
          </a:p>
          <a:p>
            <a:r>
              <a:rPr lang="fr-FR" dirty="0"/>
              <a:t>Romaltech est une SAS basée à …</a:t>
            </a:r>
          </a:p>
          <a:p>
            <a:r>
              <a:rPr lang="fr-FR" dirty="0"/>
              <a:t>Après 30 ans d’activité, son fondateur et dirigeant </a:t>
            </a:r>
            <a:r>
              <a:rPr lang="fr-FR" b="1" dirty="0"/>
              <a:t>… </a:t>
            </a:r>
            <a:r>
              <a:rPr lang="fr-FR" dirty="0"/>
              <a:t>souhaite céder les logiciels et l’activité ; il est en recherche d’un repreneur.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7772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Modèle économique</a:t>
            </a:r>
            <a:endParaRPr lang="en-US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99349864"/>
              </p:ext>
            </p:extLst>
          </p:nvPr>
        </p:nvGraphicFramePr>
        <p:xfrm>
          <a:off x="677333" y="1930400"/>
          <a:ext cx="9766961" cy="395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7461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77333" y="1993948"/>
            <a:ext cx="9872871" cy="3797251"/>
          </a:xfrm>
        </p:spPr>
        <p:txBody>
          <a:bodyPr>
            <a:normAutofit/>
          </a:bodyPr>
          <a:lstStyle/>
          <a:p>
            <a:r>
              <a:rPr lang="fr-FR" sz="1700" b="1" dirty="0"/>
              <a:t>Revenus :									</a:t>
            </a:r>
          </a:p>
          <a:p>
            <a:pPr lvl="1"/>
            <a:r>
              <a:rPr lang="fr-FR" sz="1400" dirty="0"/>
              <a:t>Nouveaux ERP implantés					</a:t>
            </a:r>
            <a:endParaRPr lang="fr-FR" sz="1400" b="1" dirty="0"/>
          </a:p>
          <a:p>
            <a:pPr lvl="1"/>
            <a:r>
              <a:rPr lang="fr-FR" sz="1400" dirty="0"/>
              <a:t>Développement et adaptations				</a:t>
            </a:r>
          </a:p>
          <a:p>
            <a:pPr lvl="1"/>
            <a:r>
              <a:rPr lang="fr-FR" sz="1400" dirty="0"/>
              <a:t>Intervention sur site (installation, formation, </a:t>
            </a:r>
            <a:br>
              <a:rPr lang="fr-FR" sz="1400" dirty="0"/>
            </a:br>
            <a:r>
              <a:rPr lang="fr-FR" sz="1400" dirty="0"/>
              <a:t>accompagnement au démarrage)	</a:t>
            </a:r>
            <a:r>
              <a:rPr lang="fr-FR" sz="1500" dirty="0"/>
              <a:t>			</a:t>
            </a:r>
          </a:p>
          <a:p>
            <a:r>
              <a:rPr lang="fr-FR" sz="1900" b="1" dirty="0"/>
              <a:t>Revenus récurrents :						</a:t>
            </a:r>
          </a:p>
          <a:p>
            <a:pPr lvl="1"/>
            <a:r>
              <a:rPr lang="fr-FR" sz="1300" dirty="0"/>
              <a:t>Maintenance :					</a:t>
            </a:r>
            <a:r>
              <a:rPr lang="fr-FR" sz="1300" b="1" dirty="0"/>
              <a:t>		</a:t>
            </a:r>
          </a:p>
          <a:p>
            <a:pPr lvl="1"/>
            <a:r>
              <a:rPr lang="fr-FR" sz="1400" dirty="0"/>
              <a:t>Travaux sur base installée, développement, </a:t>
            </a:r>
            <a:br>
              <a:rPr lang="fr-FR" sz="1400" dirty="0"/>
            </a:br>
            <a:r>
              <a:rPr lang="fr-FR" sz="1400" dirty="0"/>
              <a:t>vie du programme :						</a:t>
            </a:r>
            <a:endParaRPr lang="fr-FR" sz="1400" b="1" dirty="0"/>
          </a:p>
          <a:p>
            <a:r>
              <a:rPr lang="fr-FR" sz="1700" b="1" dirty="0"/>
              <a:t>Revenus développements complémentaires :	</a:t>
            </a:r>
          </a:p>
          <a:p>
            <a:r>
              <a:rPr lang="fr-FR" sz="2200" b="1" dirty="0"/>
              <a:t>TOTAL :									</a:t>
            </a:r>
            <a:endParaRPr lang="fr-FR" sz="2200" dirty="0"/>
          </a:p>
          <a:p>
            <a:pPr lvl="1"/>
            <a:endParaRPr lang="en-US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FAB73BC-B049-4115-A692-8D63A059BFB8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677333" y="609600"/>
            <a:ext cx="8596668" cy="7846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>
                <a:solidFill>
                  <a:srgbClr val="4CCAD0"/>
                </a:solidFill>
              </a:rPr>
              <a:t>Modèle de revenus actuels (année type)</a:t>
            </a:r>
            <a:endParaRPr lang="en-US" dirty="0">
              <a:solidFill>
                <a:srgbClr val="4CCAD0"/>
              </a:solidFill>
            </a:endParaRPr>
          </a:p>
        </p:txBody>
      </p:sp>
      <p:cxnSp>
        <p:nvCxnSpPr>
          <p:cNvPr id="13" name="Connecteur droit 12"/>
          <p:cNvCxnSpPr>
            <a:cxnSpLocks/>
          </p:cNvCxnSpPr>
          <p:nvPr/>
        </p:nvCxnSpPr>
        <p:spPr>
          <a:xfrm>
            <a:off x="780837" y="5874952"/>
            <a:ext cx="7076230" cy="0"/>
          </a:xfrm>
          <a:prstGeom prst="line">
            <a:avLst/>
          </a:prstGeom>
          <a:ln>
            <a:solidFill>
              <a:srgbClr val="EB67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1C406607-7A2B-401D-B8F1-2E8D37464007}"/>
              </a:ext>
            </a:extLst>
          </p:cNvPr>
          <p:cNvCxnSpPr>
            <a:cxnSpLocks/>
          </p:cNvCxnSpPr>
          <p:nvPr/>
        </p:nvCxnSpPr>
        <p:spPr>
          <a:xfrm>
            <a:off x="780837" y="5287988"/>
            <a:ext cx="7076230" cy="0"/>
          </a:xfrm>
          <a:prstGeom prst="line">
            <a:avLst/>
          </a:prstGeom>
          <a:ln>
            <a:solidFill>
              <a:srgbClr val="EB67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1302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FAB73BC-B049-4115-A692-8D63A059BFB8}" type="slidenum">
              <a:rPr lang="en-US" smtClean="0"/>
              <a:t>22</a:t>
            </a:fld>
            <a:endParaRPr lang="en-US" dirty="0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677334" y="2875174"/>
            <a:ext cx="8596668" cy="1621411"/>
          </a:xfrm>
        </p:spPr>
        <p:txBody>
          <a:bodyPr>
            <a:noAutofit/>
          </a:bodyPr>
          <a:lstStyle/>
          <a:p>
            <a:r>
              <a:rPr lang="fr-FR" sz="9600" i="1" dirty="0">
                <a:ln w="15875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Gestion </a:t>
            </a:r>
            <a:br>
              <a:rPr lang="fr-FR" sz="9600" i="1" dirty="0">
                <a:ln w="15875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</a:br>
            <a:r>
              <a:rPr lang="fr-FR" sz="9600" i="1" dirty="0">
                <a:ln w="15875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des risques</a:t>
            </a:r>
            <a:endParaRPr lang="en-US" sz="9600" i="1" dirty="0">
              <a:ln w="15875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3365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8B986B1B-C2EA-400C-AE12-147799F05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FJO Technologie©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853486"/>
              </p:ext>
            </p:extLst>
          </p:nvPr>
        </p:nvGraphicFramePr>
        <p:xfrm>
          <a:off x="677334" y="1643076"/>
          <a:ext cx="9053895" cy="426964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04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6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33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9239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Nature du risque</a:t>
                      </a:r>
                      <a:endParaRPr lang="en-US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Description</a:t>
                      </a:r>
                      <a:endParaRPr lang="en-US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Niveau du</a:t>
                      </a:r>
                      <a:r>
                        <a:rPr lang="fr-FR" sz="2000" baseline="0" dirty="0"/>
                        <a:t> risque</a:t>
                      </a:r>
                      <a:endParaRPr lang="en-US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7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Humain</a:t>
                      </a:r>
                      <a:endParaRPr lang="fr-FR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Pas d’employé,</a:t>
                      </a:r>
                      <a:r>
                        <a:rPr lang="fr-FR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p</a:t>
                      </a:r>
                      <a:r>
                        <a:rPr lang="fr-FR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as de conflit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Risque personnel lié au dirigeant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Moyen</a:t>
                      </a:r>
                      <a:endParaRPr lang="en-US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9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Juridique</a:t>
                      </a:r>
                      <a:endParaRPr 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Logiciels déposés par l’APP auprès de l’IDDN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Pas de contentieux en cours ou passé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Faible</a:t>
                      </a:r>
                      <a:endParaRPr lang="en-US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01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Financier et économique</a:t>
                      </a:r>
                      <a:endParaRPr lang="fr-FR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Modèle économique stable, différentes sources de CA</a:t>
                      </a:r>
                      <a:endParaRPr lang="fr-FR" sz="16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Pas d’endettement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Peu de charges</a:t>
                      </a:r>
                      <a:endParaRPr lang="fr-FR" sz="16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Faible</a:t>
                      </a:r>
                      <a:endParaRPr lang="en-US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01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Informatique</a:t>
                      </a:r>
                      <a:endParaRPr lang="fr-FR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Sauvegardes base de données quotidienne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Sécurisation</a:t>
                      </a:r>
                      <a:r>
                        <a:rPr lang="fr-FR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quotidienne aux attaques informatiques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Amélioration permanente du code source</a:t>
                      </a:r>
                      <a:endParaRPr lang="fr-FR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Faible</a:t>
                      </a:r>
                      <a:endParaRPr lang="en-US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itre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4000" dirty="0">
                <a:solidFill>
                  <a:srgbClr val="4CCAD0"/>
                </a:solidFill>
              </a:rPr>
              <a:t>Diagnostic des risques</a:t>
            </a:r>
            <a:endParaRPr lang="en-US" sz="4000" dirty="0">
              <a:solidFill>
                <a:srgbClr val="4CCA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1076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>
            <a:extLst>
              <a:ext uri="{FF2B5EF4-FFF2-40B4-BE49-F238E27FC236}">
                <a16:creationId xmlns:a16="http://schemas.microsoft.com/office/drawing/2014/main" id="{5486B42D-6A39-40D8-9EA5-C32E5D00D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 marché qui reste à conquérir</a:t>
            </a:r>
          </a:p>
          <a:p>
            <a:r>
              <a:rPr lang="fr-FR" dirty="0"/>
              <a:t>Une expertise bien ancrée</a:t>
            </a:r>
          </a:p>
          <a:p>
            <a:r>
              <a:rPr lang="fr-FR" dirty="0"/>
              <a:t>Une solution robuste</a:t>
            </a:r>
          </a:p>
          <a:p>
            <a:r>
              <a:rPr lang="fr-FR" dirty="0"/>
              <a:t>Une stratégie tournée vers la satisfaction des besoins des clients</a:t>
            </a:r>
          </a:p>
          <a:p>
            <a:r>
              <a:rPr lang="fr-FR" dirty="0"/>
              <a:t>Un modèle économique simple et lucratif</a:t>
            </a:r>
          </a:p>
          <a:p>
            <a:r>
              <a:rPr lang="fr-FR" dirty="0"/>
              <a:t>Des risques limités</a:t>
            </a:r>
          </a:p>
          <a:p>
            <a:r>
              <a:rPr lang="fr-FR" dirty="0"/>
              <a:t>Des perspectives de croissance fortes</a:t>
            </a:r>
          </a:p>
          <a:p>
            <a:r>
              <a:rPr lang="fr-FR" dirty="0"/>
              <a:t>Un accompagnement du cédant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458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Historique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1990 : </a:t>
            </a:r>
            <a:r>
              <a:rPr lang="fr-FR" dirty="0"/>
              <a:t>création de la société Romaltech</a:t>
            </a:r>
          </a:p>
          <a:p>
            <a:r>
              <a:rPr lang="fr-FR" b="1" dirty="0"/>
              <a:t>2004 : </a:t>
            </a:r>
          </a:p>
          <a:p>
            <a:r>
              <a:rPr lang="fr-FR" b="1" dirty="0"/>
              <a:t>A partir de 2008 : </a:t>
            </a:r>
          </a:p>
          <a:p>
            <a:r>
              <a:rPr lang="fr-FR" b="1" dirty="0"/>
              <a:t>Aujourd’hui :</a:t>
            </a:r>
            <a:r>
              <a:rPr lang="fr-FR" dirty="0"/>
              <a:t> 1300 clients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039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451513"/>
            <a:ext cx="8596668" cy="1320800"/>
          </a:xfrm>
        </p:spPr>
        <p:txBody>
          <a:bodyPr/>
          <a:lstStyle/>
          <a:p>
            <a:r>
              <a:rPr lang="fr-FR" dirty="0"/>
              <a:t>Le fondateur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393796"/>
            <a:ext cx="8839528" cy="5464204"/>
          </a:xfrm>
        </p:spPr>
        <p:txBody>
          <a:bodyPr>
            <a:normAutofit/>
          </a:bodyPr>
          <a:lstStyle/>
          <a:p>
            <a:r>
              <a:rPr lang="fr-FR" b="1" dirty="0"/>
              <a:t>Jean-Marc Lepetit, 51 ans</a:t>
            </a:r>
          </a:p>
          <a:p>
            <a:pPr lvl="1"/>
            <a:r>
              <a:rPr lang="fr-FR" b="1" dirty="0"/>
              <a:t>…</a:t>
            </a:r>
          </a:p>
          <a:p>
            <a:pPr lvl="1"/>
            <a:r>
              <a:rPr lang="fr-FR" b="1" dirty="0"/>
              <a:t>…</a:t>
            </a:r>
          </a:p>
          <a:p>
            <a:pPr lvl="1"/>
            <a:r>
              <a:rPr lang="fr-FR" b="1" dirty="0"/>
              <a:t>…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124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451513"/>
            <a:ext cx="8596668" cy="1320800"/>
          </a:xfrm>
        </p:spPr>
        <p:txBody>
          <a:bodyPr/>
          <a:lstStyle/>
          <a:p>
            <a:r>
              <a:rPr lang="fr-FR" dirty="0"/>
              <a:t>Organisation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393796"/>
            <a:ext cx="8839528" cy="5464204"/>
          </a:xfrm>
        </p:spPr>
        <p:txBody>
          <a:bodyPr>
            <a:normAutofit/>
          </a:bodyPr>
          <a:lstStyle/>
          <a:p>
            <a:r>
              <a:rPr lang="fr-FR" b="1" dirty="0"/>
              <a:t>Une organisation souple</a:t>
            </a:r>
          </a:p>
          <a:p>
            <a:r>
              <a:rPr lang="fr-FR" b="1" dirty="0"/>
              <a:t>4 services :</a:t>
            </a:r>
          </a:p>
          <a:p>
            <a:pPr lvl="1"/>
            <a:r>
              <a:rPr lang="fr-FR" b="1" dirty="0"/>
              <a:t>…</a:t>
            </a:r>
          </a:p>
          <a:p>
            <a:pPr lvl="1"/>
            <a:r>
              <a:rPr lang="fr-FR" b="1" dirty="0"/>
              <a:t>…</a:t>
            </a:r>
          </a:p>
          <a:p>
            <a:pPr lvl="1"/>
            <a:r>
              <a:rPr lang="fr-FR" b="1" dirty="0"/>
              <a:t>…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70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451513"/>
            <a:ext cx="8596668" cy="1320800"/>
          </a:xfrm>
        </p:spPr>
        <p:txBody>
          <a:bodyPr/>
          <a:lstStyle/>
          <a:p>
            <a:r>
              <a:rPr lang="fr-FR" dirty="0"/>
              <a:t>Chaîne de valeur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1F414CFD-2199-4A5F-8111-B11AB26E89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1758213"/>
              </p:ext>
            </p:extLst>
          </p:nvPr>
        </p:nvGraphicFramePr>
        <p:xfrm>
          <a:off x="677334" y="1966120"/>
          <a:ext cx="9732875" cy="3000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llipse 2">
            <a:extLst>
              <a:ext uri="{FF2B5EF4-FFF2-40B4-BE49-F238E27FC236}">
                <a16:creationId xmlns:a16="http://schemas.microsoft.com/office/drawing/2014/main" id="{5A2F86C2-04E9-4DF7-9AB5-9EBD60545D50}"/>
              </a:ext>
            </a:extLst>
          </p:cNvPr>
          <p:cNvSpPr/>
          <p:nvPr/>
        </p:nvSpPr>
        <p:spPr>
          <a:xfrm>
            <a:off x="2457974" y="1798341"/>
            <a:ext cx="8229600" cy="333572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19D1481-E8A9-4120-96A1-E780B1552DFB}"/>
              </a:ext>
            </a:extLst>
          </p:cNvPr>
          <p:cNvSpPr txBox="1"/>
          <p:nvPr/>
        </p:nvSpPr>
        <p:spPr>
          <a:xfrm>
            <a:off x="4102217" y="4447026"/>
            <a:ext cx="3951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Métiers couverts par nos logiciels</a:t>
            </a:r>
          </a:p>
        </p:txBody>
      </p:sp>
    </p:spTree>
    <p:extLst>
      <p:ext uri="{BB962C8B-B14F-4D97-AF65-F5344CB8AC3E}">
        <p14:creationId xmlns:p14="http://schemas.microsoft.com/office/powerpoint/2010/main" val="56058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Présentation générale de l’activité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Gamme de 3 ERP :</a:t>
            </a:r>
          </a:p>
          <a:p>
            <a:pPr marL="800100" lvl="1" indent="-342900">
              <a:buFont typeface="+mj-lt"/>
              <a:buAutoNum type="arabicParenR"/>
            </a:pPr>
            <a:r>
              <a:rPr lang="fr-FR" dirty="0"/>
              <a:t>Logiciel de gestion de</a:t>
            </a:r>
          </a:p>
          <a:p>
            <a:r>
              <a:rPr lang="fr-FR" b="1" dirty="0"/>
              <a:t>Adaptation poussée des logiciels selon les besoins des clients</a:t>
            </a:r>
          </a:p>
          <a:p>
            <a:r>
              <a:rPr lang="fr-FR" b="1" dirty="0"/>
              <a:t>Installation sur site</a:t>
            </a:r>
          </a:p>
          <a:p>
            <a:r>
              <a:rPr lang="fr-FR" b="1" dirty="0"/>
              <a:t>Formation et accompagnement à la montée en charge</a:t>
            </a:r>
          </a:p>
          <a:p>
            <a:r>
              <a:rPr lang="fr-FR" b="1" dirty="0"/>
              <a:t>Maintenance évolutive</a:t>
            </a:r>
          </a:p>
          <a:p>
            <a:r>
              <a:rPr lang="fr-FR" b="1" dirty="0"/>
              <a:t>Assistance à distance (prise de main via internet) ou sur site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552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2875174"/>
            <a:ext cx="8596668" cy="1621411"/>
          </a:xfrm>
        </p:spPr>
        <p:txBody>
          <a:bodyPr>
            <a:noAutofit/>
          </a:bodyPr>
          <a:lstStyle/>
          <a:p>
            <a:r>
              <a:rPr lang="fr-FR" sz="9600" i="1" dirty="0">
                <a:ln w="15875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Le marché</a:t>
            </a:r>
            <a:endParaRPr lang="en-US" sz="9600" i="1" dirty="0">
              <a:ln w="15875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228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marché des ERP pour la cosmétique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/>
              <a:t>Description</a:t>
            </a:r>
          </a:p>
          <a:p>
            <a:r>
              <a:rPr lang="fr-FR" dirty="0"/>
              <a:t>Description</a:t>
            </a:r>
          </a:p>
          <a:p>
            <a:r>
              <a:rPr lang="fr-FR" dirty="0"/>
              <a:t>Description</a:t>
            </a:r>
          </a:p>
          <a:p>
            <a:r>
              <a:rPr lang="fr-FR" dirty="0"/>
              <a:t>Description</a:t>
            </a:r>
          </a:p>
          <a:p>
            <a:pPr lvl="0"/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330529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te">
  <a:themeElements>
    <a:clrScheme name="Orange roug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8981</TotalTime>
  <Words>717</Words>
  <Application>Microsoft Office PowerPoint</Application>
  <PresentationFormat>Grand écran</PresentationFormat>
  <Paragraphs>210</Paragraphs>
  <Slides>24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Trebuchet MS</vt:lpstr>
      <vt:lpstr>Wingdings</vt:lpstr>
      <vt:lpstr>Wingdings 3</vt:lpstr>
      <vt:lpstr>Conception personnalisée</vt:lpstr>
      <vt:lpstr>Facette</vt:lpstr>
      <vt:lpstr>Présentation PowerPoint</vt:lpstr>
      <vt:lpstr>En quelques mots…</vt:lpstr>
      <vt:lpstr>Historique</vt:lpstr>
      <vt:lpstr>Le fondateur</vt:lpstr>
      <vt:lpstr>Organisation</vt:lpstr>
      <vt:lpstr>Chaîne de valeur</vt:lpstr>
      <vt:lpstr>Présentation générale de l’activité</vt:lpstr>
      <vt:lpstr>Le marché</vt:lpstr>
      <vt:lpstr>Le marché des ERP pour la cosmétique</vt:lpstr>
      <vt:lpstr>Analyse du potentiel marché </vt:lpstr>
      <vt:lpstr>Positionnement  et concurrence</vt:lpstr>
      <vt:lpstr>Choix des cibles :</vt:lpstr>
      <vt:lpstr>Analyse des attentes des clients</vt:lpstr>
      <vt:lpstr>Principaux concurrents :</vt:lpstr>
      <vt:lpstr>Analyse concurrentielle</vt:lpstr>
      <vt:lpstr>Stratégie commerciale actuelle</vt:lpstr>
      <vt:lpstr>Analyse stratégique</vt:lpstr>
      <vt:lpstr>Modèle économique</vt:lpstr>
      <vt:lpstr>Stratégie prix</vt:lpstr>
      <vt:lpstr>Modèle économique</vt:lpstr>
      <vt:lpstr>Présentation PowerPoint</vt:lpstr>
      <vt:lpstr>Gestion  des risques</vt:lpstr>
      <vt:lpstr>Présentation PowerPoint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du projet Plan d’affaires</dc:title>
  <dc:creator>Jean-Marie Bugarel</dc:creator>
  <cp:lastModifiedBy>Jean-Marie Bugarel</cp:lastModifiedBy>
  <cp:revision>262</cp:revision>
  <dcterms:created xsi:type="dcterms:W3CDTF">2017-07-31T08:55:50Z</dcterms:created>
  <dcterms:modified xsi:type="dcterms:W3CDTF">2022-04-30T07:18:05Z</dcterms:modified>
</cp:coreProperties>
</file>